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3"/>
  </p:notesMasterIdLst>
  <p:sldIdLst>
    <p:sldId id="256" r:id="rId2"/>
    <p:sldId id="316" r:id="rId3"/>
    <p:sldId id="317" r:id="rId4"/>
    <p:sldId id="318" r:id="rId5"/>
    <p:sldId id="319" r:id="rId6"/>
    <p:sldId id="314" r:id="rId7"/>
    <p:sldId id="257" r:id="rId8"/>
    <p:sldId id="267" r:id="rId9"/>
    <p:sldId id="286" r:id="rId10"/>
    <p:sldId id="320" r:id="rId11"/>
    <p:sldId id="321" r:id="rId12"/>
    <p:sldId id="322" r:id="rId13"/>
    <p:sldId id="269" r:id="rId14"/>
    <p:sldId id="308" r:id="rId15"/>
    <p:sldId id="273" r:id="rId16"/>
    <p:sldId id="284" r:id="rId17"/>
    <p:sldId id="307" r:id="rId18"/>
    <p:sldId id="310" r:id="rId19"/>
    <p:sldId id="323" r:id="rId20"/>
    <p:sldId id="324" r:id="rId21"/>
    <p:sldId id="25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20515" autoAdjust="0"/>
    <p:restoredTop sz="89535" autoAdjust="0"/>
  </p:normalViewPr>
  <p:slideViewPr>
    <p:cSldViewPr>
      <p:cViewPr varScale="1">
        <p:scale>
          <a:sx n="67" d="100"/>
          <a:sy n="67" d="100"/>
        </p:scale>
        <p:origin x="-202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1E709-D4FA-4C1B-A215-2DA11B9EB945}" type="datetimeFigureOut">
              <a:rPr lang="en-CA" smtClean="0"/>
              <a:t>19/05/2012</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298EC5-CAA1-41FC-9B80-F59867F0BD66}" type="slidenum">
              <a:rPr lang="en-CA" smtClean="0"/>
              <a:t>‹#›</a:t>
            </a:fld>
            <a:endParaRPr lang="en-CA" dirty="0"/>
          </a:p>
        </p:txBody>
      </p:sp>
    </p:spTree>
    <p:extLst>
      <p:ext uri="{BB962C8B-B14F-4D97-AF65-F5344CB8AC3E}">
        <p14:creationId xmlns:p14="http://schemas.microsoft.com/office/powerpoint/2010/main" val="29208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Raw meat is not</a:t>
            </a:r>
            <a:r>
              <a:rPr lang="en-CA" baseline="0" dirty="0" smtClean="0"/>
              <a:t> something we eat… unless it’s sushi… fish… and even that is not appealing to everybody. In order to enjoy a good piece of meat we generally cook it… transform it into something tasty, palatable – and everybody loves the taste of </a:t>
            </a:r>
            <a:r>
              <a:rPr lang="en-CA" baseline="0" dirty="0" err="1" smtClean="0"/>
              <a:t>BBQ’d</a:t>
            </a:r>
            <a:r>
              <a:rPr lang="en-CA" baseline="0" dirty="0" smtClean="0"/>
              <a:t> meat. Well, Shakespeare and his most tragic play, King Lear, is like raw meat in this context… so the enlightened lecturers decided to let the students BBQ it. The metaphor is not hard to understand. Shakespeare is a brilliant playwright, arguably the best in history. The fact that he wrote his plays some 500 years ago, in what we call old English  - a language unto itself – far different than the English we use today – and contain symbols, imagery, and allusions to forgotten or fictitious events that historians and literary critics still struggle to understand, makes it an unwise choice for use in developing the English language abilities of our students. Many of the literary devices he uses are understandable and wonderful examples but most relevant, the themes in his work are universal and have stood the test of time. So tenderising and </a:t>
            </a:r>
            <a:r>
              <a:rPr lang="en-CA" baseline="0" dirty="0" err="1" smtClean="0"/>
              <a:t>BBQ’ing</a:t>
            </a:r>
            <a:r>
              <a:rPr lang="en-CA" baseline="0" dirty="0" smtClean="0"/>
              <a:t> the language and other aspects of the play, so they become manageable, productive and useful, tasty if you like, made sense. For the lecturers involved I turned the project into three courses, Pre-production, Rehearsals, and Final rehearsals, Production and Post production suitable for this context and secondary schools who have the opportunity to mount full productions of plays. We will see some aspects of these courses in the following presentation. It wasn’t easy to choose some 30 pictures out of over 350 I have of the process for a 20 slide presentation limited to 20 seconds per slide to describe a few aspects of the process but I know most of you will be able to fill in the gaps from your memories of the time we had to work together on this project. I’d like to thank Izzati and </a:t>
            </a:r>
            <a:r>
              <a:rPr lang="en-CA" baseline="0" dirty="0" err="1" smtClean="0"/>
              <a:t>Ck</a:t>
            </a:r>
            <a:r>
              <a:rPr lang="en-CA" baseline="0" dirty="0" smtClean="0"/>
              <a:t> for their support and input during the courses, and most of all thank you, members of the </a:t>
            </a:r>
            <a:r>
              <a:rPr lang="en-CA" baseline="0" dirty="0" err="1" smtClean="0"/>
              <a:t>Sem</a:t>
            </a:r>
            <a:r>
              <a:rPr lang="en-CA" baseline="0" dirty="0" smtClean="0"/>
              <a:t> 2 cohort for being so welcoming and receptive to me and my experience with Mistress Theatre I was able to share with you. Now let the show begin.</a:t>
            </a:r>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1</a:t>
            </a:fld>
            <a:endParaRPr lang="en-CA" dirty="0"/>
          </a:p>
        </p:txBody>
      </p:sp>
    </p:spTree>
    <p:extLst>
      <p:ext uri="{BB962C8B-B14F-4D97-AF65-F5344CB8AC3E}">
        <p14:creationId xmlns:p14="http://schemas.microsoft.com/office/powerpoint/2010/main" val="322539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9. Next are </a:t>
            </a:r>
            <a:r>
              <a:rPr lang="en-CA" sz="1200" b="1" kern="1200" dirty="0" smtClean="0">
                <a:solidFill>
                  <a:schemeClr val="tx1"/>
                </a:solidFill>
                <a:effectLst/>
                <a:latin typeface="+mn-lt"/>
                <a:ea typeface="+mn-ea"/>
                <a:cs typeface="+mn-cs"/>
              </a:rPr>
              <a:t>resonance</a:t>
            </a:r>
            <a:r>
              <a:rPr lang="en-CA" sz="1200" kern="1200" dirty="0" smtClean="0">
                <a:solidFill>
                  <a:schemeClr val="tx1"/>
                </a:solidFill>
                <a:effectLst/>
                <a:latin typeface="+mn-lt"/>
                <a:ea typeface="+mn-ea"/>
                <a:cs typeface="+mn-cs"/>
              </a:rPr>
              <a:t> exercises. Various means of </a:t>
            </a:r>
            <a:r>
              <a:rPr lang="en-CA" sz="1200" b="1" kern="1200" dirty="0" smtClean="0">
                <a:solidFill>
                  <a:schemeClr val="tx1"/>
                </a:solidFill>
                <a:effectLst/>
                <a:latin typeface="+mn-lt"/>
                <a:ea typeface="+mn-ea"/>
                <a:cs typeface="+mn-cs"/>
              </a:rPr>
              <a:t>Humming</a:t>
            </a:r>
            <a:r>
              <a:rPr lang="en-CA" sz="1200" kern="1200" dirty="0" smtClean="0">
                <a:solidFill>
                  <a:schemeClr val="tx1"/>
                </a:solidFill>
                <a:effectLst/>
                <a:latin typeface="+mn-lt"/>
                <a:ea typeface="+mn-ea"/>
                <a:cs typeface="+mn-cs"/>
              </a:rPr>
              <a:t> are the central techniques. Floor, top of head to ceiling, and out to audience. These help relax and loosen the body and help with projection. Pant splitting is a potential hazard. (Demo)</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10</a:t>
            </a:fld>
            <a:endParaRPr lang="en-CA" dirty="0"/>
          </a:p>
        </p:txBody>
      </p:sp>
    </p:spTree>
    <p:extLst>
      <p:ext uri="{BB962C8B-B14F-4D97-AF65-F5344CB8AC3E}">
        <p14:creationId xmlns:p14="http://schemas.microsoft.com/office/powerpoint/2010/main" val="381445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10. The third set of warm-up exercises focus on </a:t>
            </a:r>
            <a:r>
              <a:rPr lang="en-CA" sz="1200" b="1" kern="1200" dirty="0" smtClean="0">
                <a:solidFill>
                  <a:schemeClr val="tx1"/>
                </a:solidFill>
                <a:effectLst/>
                <a:latin typeface="+mn-lt"/>
                <a:ea typeface="+mn-ea"/>
                <a:cs typeface="+mn-cs"/>
              </a:rPr>
              <a:t>articulation</a:t>
            </a:r>
            <a:r>
              <a:rPr lang="en-CA" sz="1200" kern="1200" dirty="0" smtClean="0">
                <a:solidFill>
                  <a:schemeClr val="tx1"/>
                </a:solidFill>
                <a:effectLst/>
                <a:latin typeface="+mn-lt"/>
                <a:ea typeface="+mn-ea"/>
                <a:cs typeface="+mn-cs"/>
              </a:rPr>
              <a:t> and involve facial, tongue and head muscle movements. Sticking out and maneuvering the tongue, contorting the facial muscles, then tongue twisters or just practicing sounds that are difficult (Father vs Fodder) are all effective and good fun. (Goose sound)</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11</a:t>
            </a:fld>
            <a:endParaRPr lang="en-CA" dirty="0"/>
          </a:p>
        </p:txBody>
      </p:sp>
    </p:spTree>
    <p:extLst>
      <p:ext uri="{BB962C8B-B14F-4D97-AF65-F5344CB8AC3E}">
        <p14:creationId xmlns:p14="http://schemas.microsoft.com/office/powerpoint/2010/main" val="86185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latin typeface="+mn-lt"/>
                <a:ea typeface="+mn-ea"/>
                <a:cs typeface="+mn-cs"/>
              </a:rPr>
              <a:t>Slide 11. During this period the actors are </a:t>
            </a:r>
            <a:r>
              <a:rPr lang="en-CA" sz="1200" b="1" kern="1200" dirty="0" smtClean="0">
                <a:solidFill>
                  <a:schemeClr val="tx1"/>
                </a:solidFill>
                <a:effectLst/>
                <a:latin typeface="+mn-lt"/>
                <a:ea typeface="+mn-ea"/>
                <a:cs typeface="+mn-cs"/>
              </a:rPr>
              <a:t>memorising</a:t>
            </a:r>
            <a:r>
              <a:rPr lang="en-CA" sz="1200" kern="1200" dirty="0" smtClean="0">
                <a:solidFill>
                  <a:schemeClr val="tx1"/>
                </a:solidFill>
                <a:effectLst/>
                <a:latin typeface="+mn-lt"/>
                <a:ea typeface="+mn-ea"/>
                <a:cs typeface="+mn-cs"/>
              </a:rPr>
              <a:t> their lines, </a:t>
            </a:r>
            <a:r>
              <a:rPr lang="en-CA" sz="1200" b="1" kern="1200" dirty="0" smtClean="0">
                <a:solidFill>
                  <a:schemeClr val="tx1"/>
                </a:solidFill>
                <a:effectLst/>
                <a:latin typeface="+mn-lt"/>
                <a:ea typeface="+mn-ea"/>
                <a:cs typeface="+mn-cs"/>
              </a:rPr>
              <a:t>Director and his Assistant busy with blocking changes to reinforce themes and symbolism</a:t>
            </a:r>
            <a:r>
              <a:rPr lang="en-CA" sz="1200" kern="1200" dirty="0" smtClean="0">
                <a:solidFill>
                  <a:schemeClr val="tx1"/>
                </a:solidFill>
                <a:effectLst/>
                <a:latin typeface="+mn-lt"/>
                <a:ea typeface="+mn-ea"/>
                <a:cs typeface="+mn-cs"/>
              </a:rPr>
              <a:t> through set and props and characters’ body language, gesture, posture, pacing, and stage action all the while </a:t>
            </a:r>
            <a:r>
              <a:rPr lang="en-CA" sz="1200" b="1" kern="1200" dirty="0" smtClean="0">
                <a:solidFill>
                  <a:schemeClr val="tx1"/>
                </a:solidFill>
                <a:effectLst/>
                <a:latin typeface="+mn-lt"/>
                <a:ea typeface="+mn-ea"/>
                <a:cs typeface="+mn-cs"/>
              </a:rPr>
              <a:t>co-ordinating changes</a:t>
            </a:r>
            <a:r>
              <a:rPr lang="en-CA" sz="1200" kern="1200" dirty="0" smtClean="0">
                <a:solidFill>
                  <a:schemeClr val="tx1"/>
                </a:solidFill>
                <a:effectLst/>
                <a:latin typeface="+mn-lt"/>
                <a:ea typeface="+mn-ea"/>
                <a:cs typeface="+mn-cs"/>
              </a:rPr>
              <a:t> recorded by the stage manager.</a:t>
            </a:r>
            <a:r>
              <a:rPr lang="en-CA" sz="1200" dirty="0" smtClean="0">
                <a:effectLst/>
                <a:latin typeface="+mn-lt"/>
                <a:ea typeface="Calibri"/>
                <a:cs typeface="Times New Roman"/>
              </a:rPr>
              <a:t> </a:t>
            </a:r>
            <a:r>
              <a:rPr lang="en-CA" sz="1200" dirty="0" smtClean="0">
                <a:effectLst/>
                <a:latin typeface="+mn-lt"/>
                <a:ea typeface="Calibri"/>
                <a:cs typeface="Times New Roman"/>
              </a:rPr>
              <a:t>(Bottom left)</a:t>
            </a:r>
          </a:p>
          <a:p>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12</a:t>
            </a:fld>
            <a:endParaRPr lang="en-CA" dirty="0"/>
          </a:p>
        </p:txBody>
      </p:sp>
    </p:spTree>
    <p:extLst>
      <p:ext uri="{BB962C8B-B14F-4D97-AF65-F5344CB8AC3E}">
        <p14:creationId xmlns:p14="http://schemas.microsoft.com/office/powerpoint/2010/main" val="673848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12. All the while the </a:t>
            </a:r>
            <a:r>
              <a:rPr lang="en-CA" sz="1200" b="1" kern="1200" dirty="0" smtClean="0">
                <a:solidFill>
                  <a:schemeClr val="tx1"/>
                </a:solidFill>
                <a:effectLst/>
                <a:latin typeface="+mn-lt"/>
                <a:ea typeface="+mn-ea"/>
                <a:cs typeface="+mn-cs"/>
              </a:rPr>
              <a:t>back stage crews</a:t>
            </a:r>
            <a:r>
              <a:rPr lang="en-CA" sz="1200" kern="1200" dirty="0" smtClean="0">
                <a:solidFill>
                  <a:schemeClr val="tx1"/>
                </a:solidFill>
                <a:effectLst/>
                <a:latin typeface="+mn-lt"/>
                <a:ea typeface="+mn-ea"/>
                <a:cs typeface="+mn-cs"/>
              </a:rPr>
              <a:t> are busy planning and building props, finding or making costumes, deciding on make-up and stage dressing… and all on a very limited </a:t>
            </a:r>
            <a:r>
              <a:rPr lang="en-CA" sz="1200" b="1" kern="1200" dirty="0" smtClean="0">
                <a:solidFill>
                  <a:schemeClr val="tx1"/>
                </a:solidFill>
                <a:effectLst/>
                <a:latin typeface="+mn-lt"/>
                <a:ea typeface="+mn-ea"/>
                <a:cs typeface="+mn-cs"/>
              </a:rPr>
              <a:t>budget</a:t>
            </a:r>
            <a:r>
              <a:rPr lang="en-CA" sz="1200" kern="1200" dirty="0" smtClean="0">
                <a:solidFill>
                  <a:schemeClr val="tx1"/>
                </a:solidFill>
                <a:effectLst/>
                <a:latin typeface="+mn-lt"/>
                <a:ea typeface="+mn-ea"/>
                <a:cs typeface="+mn-cs"/>
              </a:rPr>
              <a:t> that came mostly out of their own pockets! Under these circumstances they did a terrific job!</a:t>
            </a:r>
          </a:p>
          <a:p>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13</a:t>
            </a:fld>
            <a:endParaRPr lang="en-CA" dirty="0"/>
          </a:p>
        </p:txBody>
      </p:sp>
    </p:spTree>
    <p:extLst>
      <p:ext uri="{BB962C8B-B14F-4D97-AF65-F5344CB8AC3E}">
        <p14:creationId xmlns:p14="http://schemas.microsoft.com/office/powerpoint/2010/main" val="349654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13. </a:t>
            </a:r>
            <a:r>
              <a:rPr lang="en-CA" sz="1200" b="1" kern="1200" dirty="0" smtClean="0">
                <a:solidFill>
                  <a:schemeClr val="tx1"/>
                </a:solidFill>
                <a:effectLst/>
                <a:latin typeface="+mn-lt"/>
                <a:ea typeface="+mn-ea"/>
                <a:cs typeface="+mn-cs"/>
              </a:rPr>
              <a:t>Course 3 – Final Rehearsals, Production, Post-Production -</a:t>
            </a:r>
            <a:r>
              <a:rPr lang="en-CA" sz="1200" kern="120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Rehearsals were difficult</a:t>
            </a:r>
            <a:r>
              <a:rPr lang="en-CA" sz="1200" kern="1200" dirty="0" smtClean="0">
                <a:solidFill>
                  <a:schemeClr val="tx1"/>
                </a:solidFill>
                <a:effectLst/>
                <a:latin typeface="+mn-lt"/>
                <a:ea typeface="+mn-ea"/>
                <a:cs typeface="+mn-cs"/>
              </a:rPr>
              <a:t>. Originally scheduled for </a:t>
            </a:r>
            <a:r>
              <a:rPr lang="en-CA" sz="1200" b="1" kern="1200" dirty="0" smtClean="0">
                <a:solidFill>
                  <a:schemeClr val="tx1"/>
                </a:solidFill>
                <a:effectLst/>
                <a:latin typeface="+mn-lt"/>
                <a:ea typeface="+mn-ea"/>
                <a:cs typeface="+mn-cs"/>
              </a:rPr>
              <a:t>Al Farabi</a:t>
            </a:r>
            <a:r>
              <a:rPr lang="en-CA" sz="1200" kern="1200" dirty="0" smtClean="0">
                <a:solidFill>
                  <a:schemeClr val="tx1"/>
                </a:solidFill>
                <a:effectLst/>
                <a:latin typeface="+mn-lt"/>
                <a:ea typeface="+mn-ea"/>
                <a:cs typeface="+mn-cs"/>
              </a:rPr>
              <a:t>, a power outage on the old campus which affected the student housing as well, forced the Director and cast to find and use alternative spaces. We used a room in </a:t>
            </a:r>
            <a:r>
              <a:rPr lang="en-CA" sz="1200" b="1" kern="1200" dirty="0" smtClean="0">
                <a:solidFill>
                  <a:schemeClr val="tx1"/>
                </a:solidFill>
                <a:effectLst/>
                <a:latin typeface="+mn-lt"/>
                <a:ea typeface="+mn-ea"/>
                <a:cs typeface="+mn-cs"/>
              </a:rPr>
              <a:t>BKU</a:t>
            </a:r>
            <a:r>
              <a:rPr lang="en-CA" sz="1200" kern="1200" dirty="0" smtClean="0">
                <a:solidFill>
                  <a:schemeClr val="tx1"/>
                </a:solidFill>
                <a:effectLst/>
                <a:latin typeface="+mn-lt"/>
                <a:ea typeface="+mn-ea"/>
                <a:cs typeface="+mn-cs"/>
              </a:rPr>
              <a:t> when they had temporary generators and the </a:t>
            </a:r>
            <a:r>
              <a:rPr lang="en-CA" sz="1200" b="1" kern="1200" dirty="0" smtClean="0">
                <a:solidFill>
                  <a:schemeClr val="tx1"/>
                </a:solidFill>
                <a:effectLst/>
                <a:latin typeface="+mn-lt"/>
                <a:ea typeface="+mn-ea"/>
                <a:cs typeface="+mn-cs"/>
              </a:rPr>
              <a:t>lobby of the TELTtrac</a:t>
            </a:r>
            <a:r>
              <a:rPr lang="en-CA" sz="1200" kern="1200" dirty="0" smtClean="0">
                <a:solidFill>
                  <a:schemeClr val="tx1"/>
                </a:solidFill>
                <a:effectLst/>
                <a:latin typeface="+mn-lt"/>
                <a:ea typeface="+mn-ea"/>
                <a:cs typeface="+mn-cs"/>
              </a:rPr>
              <a:t> campus before finally, at the last minute, we could arrange for use of the </a:t>
            </a:r>
            <a:r>
              <a:rPr lang="en-CA" sz="1200" b="1" kern="1200" dirty="0" smtClean="0">
                <a:solidFill>
                  <a:schemeClr val="tx1"/>
                </a:solidFill>
                <a:effectLst/>
                <a:latin typeface="+mn-lt"/>
                <a:ea typeface="+mn-ea"/>
                <a:cs typeface="+mn-cs"/>
              </a:rPr>
              <a:t>TELTtrac hall</a:t>
            </a:r>
            <a:r>
              <a:rPr lang="en-CA" sz="1200" kern="1200" dirty="0" smtClean="0">
                <a:solidFill>
                  <a:schemeClr val="tx1"/>
                </a:solidFill>
                <a:effectLst/>
                <a:latin typeface="+mn-lt"/>
                <a:ea typeface="+mn-ea"/>
                <a:cs typeface="+mn-cs"/>
              </a:rPr>
              <a:t> where the play was booked for performance.</a:t>
            </a:r>
          </a:p>
          <a:p>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14</a:t>
            </a:fld>
            <a:endParaRPr lang="en-CA" dirty="0"/>
          </a:p>
        </p:txBody>
      </p:sp>
    </p:spTree>
    <p:extLst>
      <p:ext uri="{BB962C8B-B14F-4D97-AF65-F5344CB8AC3E}">
        <p14:creationId xmlns:p14="http://schemas.microsoft.com/office/powerpoint/2010/main" val="423199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14. The </a:t>
            </a:r>
            <a:r>
              <a:rPr lang="en-CA" sz="1200" b="1" kern="1200" dirty="0" smtClean="0">
                <a:solidFill>
                  <a:schemeClr val="tx1"/>
                </a:solidFill>
                <a:effectLst/>
                <a:latin typeface="+mn-lt"/>
                <a:ea typeface="+mn-ea"/>
                <a:cs typeface="+mn-cs"/>
              </a:rPr>
              <a:t>changes and frustration</a:t>
            </a:r>
            <a:r>
              <a:rPr lang="en-CA" sz="1200" kern="1200" dirty="0" smtClean="0">
                <a:solidFill>
                  <a:schemeClr val="tx1"/>
                </a:solidFill>
                <a:effectLst/>
                <a:latin typeface="+mn-lt"/>
                <a:ea typeface="+mn-ea"/>
                <a:cs typeface="+mn-cs"/>
              </a:rPr>
              <a:t> began to take its toll. Here Don thought gardening would be much more fun and productive. Plastic Flowers? (Don seemed to be in his own world many times) but he was quickly reminded to get back into his role by Theebon…. or suffer serious consequences… all in good fun of course.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15</a:t>
            </a:fld>
            <a:endParaRPr lang="en-CA" dirty="0"/>
          </a:p>
        </p:txBody>
      </p:sp>
    </p:spTree>
    <p:extLst>
      <p:ext uri="{BB962C8B-B14F-4D97-AF65-F5344CB8AC3E}">
        <p14:creationId xmlns:p14="http://schemas.microsoft.com/office/powerpoint/2010/main" val="3418010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15. In all seriousness, the </a:t>
            </a:r>
            <a:r>
              <a:rPr lang="en-CA" sz="1200" b="1" kern="1200" dirty="0" smtClean="0">
                <a:solidFill>
                  <a:schemeClr val="tx1"/>
                </a:solidFill>
                <a:effectLst/>
                <a:latin typeface="+mn-lt"/>
                <a:ea typeface="+mn-ea"/>
                <a:cs typeface="+mn-cs"/>
              </a:rPr>
              <a:t>stress the changes caused</a:t>
            </a:r>
            <a:r>
              <a:rPr lang="en-CA" sz="1200" kern="1200" dirty="0" smtClean="0">
                <a:solidFill>
                  <a:schemeClr val="tx1"/>
                </a:solidFill>
                <a:effectLst/>
                <a:latin typeface="+mn-lt"/>
                <a:ea typeface="+mn-ea"/>
                <a:cs typeface="+mn-cs"/>
              </a:rPr>
              <a:t> cannot be underestimated so a mid-production </a:t>
            </a:r>
            <a:r>
              <a:rPr lang="en-CA" sz="1200" b="1" kern="1200" dirty="0" smtClean="0">
                <a:solidFill>
                  <a:schemeClr val="tx1"/>
                </a:solidFill>
                <a:effectLst/>
                <a:latin typeface="+mn-lt"/>
                <a:ea typeface="+mn-ea"/>
                <a:cs typeface="+mn-cs"/>
              </a:rPr>
              <a:t>BBQ</a:t>
            </a:r>
            <a:r>
              <a:rPr lang="en-CA" sz="1200" kern="1200" dirty="0" smtClean="0">
                <a:solidFill>
                  <a:schemeClr val="tx1"/>
                </a:solidFill>
                <a:effectLst/>
                <a:latin typeface="+mn-lt"/>
                <a:ea typeface="+mn-ea"/>
                <a:cs typeface="+mn-cs"/>
              </a:rPr>
              <a:t> was arranged. Everyone left feeling recharged and ready to carry on after consuming about 60 sausages and equal number of burgers and a whole lot of chicken. All Bar-B </a:t>
            </a:r>
            <a:r>
              <a:rPr lang="en-CA" sz="1200" kern="1200" dirty="0" err="1" smtClean="0">
                <a:solidFill>
                  <a:schemeClr val="tx1"/>
                </a:solidFill>
                <a:effectLst/>
                <a:latin typeface="+mn-lt"/>
                <a:ea typeface="+mn-ea"/>
                <a:cs typeface="+mn-cs"/>
              </a:rPr>
              <a:t>Q’ed</a:t>
            </a:r>
            <a:r>
              <a:rPr lang="en-CA" sz="1200" kern="1200" dirty="0" smtClean="0">
                <a:solidFill>
                  <a:schemeClr val="tx1"/>
                </a:solidFill>
                <a:effectLst/>
                <a:latin typeface="+mn-lt"/>
                <a:ea typeface="+mn-ea"/>
                <a:cs typeface="+mn-cs"/>
              </a:rPr>
              <a:t> of course. </a:t>
            </a:r>
            <a:r>
              <a:rPr lang="en-CA" sz="1200" b="1" kern="1200" dirty="0" smtClean="0">
                <a:solidFill>
                  <a:schemeClr val="tx1"/>
                </a:solidFill>
                <a:effectLst/>
                <a:latin typeface="+mn-lt"/>
                <a:ea typeface="+mn-ea"/>
                <a:cs typeface="+mn-cs"/>
              </a:rPr>
              <a:t>Maintaining the fire</a:t>
            </a:r>
            <a:r>
              <a:rPr lang="en-CA" sz="1200" kern="1200" dirty="0" smtClean="0">
                <a:solidFill>
                  <a:schemeClr val="tx1"/>
                </a:solidFill>
                <a:effectLst/>
                <a:latin typeface="+mn-lt"/>
                <a:ea typeface="+mn-ea"/>
                <a:cs typeface="+mn-cs"/>
              </a:rPr>
              <a:t> was a team effort!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16</a:t>
            </a:fld>
            <a:endParaRPr lang="en-CA" dirty="0"/>
          </a:p>
        </p:txBody>
      </p:sp>
    </p:spTree>
    <p:extLst>
      <p:ext uri="{BB962C8B-B14F-4D97-AF65-F5344CB8AC3E}">
        <p14:creationId xmlns:p14="http://schemas.microsoft.com/office/powerpoint/2010/main" val="413767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16. The </a:t>
            </a:r>
            <a:r>
              <a:rPr lang="en-CA" sz="1200" b="1" kern="1200" dirty="0" smtClean="0">
                <a:solidFill>
                  <a:schemeClr val="tx1"/>
                </a:solidFill>
                <a:effectLst/>
                <a:latin typeface="+mn-lt"/>
                <a:ea typeface="+mn-ea"/>
                <a:cs typeface="+mn-cs"/>
              </a:rPr>
              <a:t>play came together</a:t>
            </a:r>
            <a:r>
              <a:rPr lang="en-CA" sz="1200" kern="1200" dirty="0" smtClean="0">
                <a:solidFill>
                  <a:schemeClr val="tx1"/>
                </a:solidFill>
                <a:effectLst/>
                <a:latin typeface="+mn-lt"/>
                <a:ea typeface="+mn-ea"/>
                <a:cs typeface="+mn-cs"/>
              </a:rPr>
              <a:t> with a heroic effort of cast and crew. The </a:t>
            </a:r>
            <a:r>
              <a:rPr lang="en-CA" sz="1200" b="1" kern="1200" dirty="0" smtClean="0">
                <a:solidFill>
                  <a:schemeClr val="tx1"/>
                </a:solidFill>
                <a:effectLst/>
                <a:latin typeface="+mn-lt"/>
                <a:ea typeface="+mn-ea"/>
                <a:cs typeface="+mn-cs"/>
              </a:rPr>
              <a:t>production</a:t>
            </a:r>
            <a:r>
              <a:rPr lang="en-CA" sz="1200" kern="1200" dirty="0" smtClean="0">
                <a:solidFill>
                  <a:schemeClr val="tx1"/>
                </a:solidFill>
                <a:effectLst/>
                <a:latin typeface="+mn-lt"/>
                <a:ea typeface="+mn-ea"/>
                <a:cs typeface="+mn-cs"/>
              </a:rPr>
              <a:t> went on without a hitch, a testament to the Director, Assistant Director and Stage managers’ and everybody’s </a:t>
            </a:r>
            <a:r>
              <a:rPr lang="en-CA" sz="1200" b="1" kern="1200" dirty="0" smtClean="0">
                <a:solidFill>
                  <a:schemeClr val="tx1"/>
                </a:solidFill>
                <a:effectLst/>
                <a:latin typeface="+mn-lt"/>
                <a:ea typeface="+mn-ea"/>
                <a:cs typeface="+mn-cs"/>
              </a:rPr>
              <a:t>dedication and tenacity</a:t>
            </a:r>
            <a:r>
              <a:rPr lang="en-CA" sz="1200" kern="1200" dirty="0" smtClean="0">
                <a:solidFill>
                  <a:schemeClr val="tx1"/>
                </a:solidFill>
                <a:effectLst/>
                <a:latin typeface="+mn-lt"/>
                <a:ea typeface="+mn-ea"/>
                <a:cs typeface="+mn-cs"/>
              </a:rPr>
              <a:t> throughout the process which took a month. The </a:t>
            </a:r>
            <a:r>
              <a:rPr lang="en-CA" sz="1200" b="1" kern="1200" dirty="0" smtClean="0">
                <a:solidFill>
                  <a:schemeClr val="tx1"/>
                </a:solidFill>
                <a:effectLst/>
                <a:latin typeface="+mn-lt"/>
                <a:ea typeface="+mn-ea"/>
                <a:cs typeface="+mn-cs"/>
              </a:rPr>
              <a:t>makeshift lighting</a:t>
            </a:r>
            <a:r>
              <a:rPr lang="en-CA" sz="1200" kern="1200" dirty="0" smtClean="0">
                <a:solidFill>
                  <a:schemeClr val="tx1"/>
                </a:solidFill>
                <a:effectLst/>
                <a:latin typeface="+mn-lt"/>
                <a:ea typeface="+mn-ea"/>
                <a:cs typeface="+mn-cs"/>
              </a:rPr>
              <a:t> wasn’t good for picture taking during the play but the audience was truly impressed and moved by the play. </a:t>
            </a:r>
            <a:r>
              <a:rPr lang="en-CA" sz="1200" b="1" kern="1200" dirty="0" smtClean="0">
                <a:solidFill>
                  <a:schemeClr val="tx1"/>
                </a:solidFill>
                <a:effectLst/>
                <a:latin typeface="+mn-lt"/>
                <a:ea typeface="+mn-ea"/>
                <a:cs typeface="+mn-cs"/>
              </a:rPr>
              <a:t>Puan Zalihar commented</a:t>
            </a:r>
            <a:r>
              <a:rPr lang="en-CA" sz="1200" kern="1200" dirty="0" smtClean="0">
                <a:solidFill>
                  <a:schemeClr val="tx1"/>
                </a:solidFill>
                <a:effectLst/>
                <a:latin typeface="+mn-lt"/>
                <a:ea typeface="+mn-ea"/>
                <a:cs typeface="+mn-cs"/>
              </a:rPr>
              <a:t> that she could see the performers had a clear understanding of the meaning and literary devices in the play and understood the lines they were speaking - which was, after all, the main objective.</a:t>
            </a:r>
          </a:p>
          <a:p>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17</a:t>
            </a:fld>
            <a:endParaRPr lang="en-CA" dirty="0"/>
          </a:p>
        </p:txBody>
      </p:sp>
    </p:spTree>
    <p:extLst>
      <p:ext uri="{BB962C8B-B14F-4D97-AF65-F5344CB8AC3E}">
        <p14:creationId xmlns:p14="http://schemas.microsoft.com/office/powerpoint/2010/main" val="1905136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latin typeface="+mn-lt"/>
                <a:ea typeface="+mn-ea"/>
                <a:cs typeface="+mn-cs"/>
              </a:rPr>
              <a:t>Slide 17.</a:t>
            </a:r>
            <a:r>
              <a:rPr lang="en-CA" sz="1200" dirty="0" smtClean="0">
                <a:effectLst/>
                <a:latin typeface="+mn-lt"/>
                <a:ea typeface="Calibri"/>
                <a:cs typeface="Times New Roman"/>
              </a:rPr>
              <a:t>There </a:t>
            </a:r>
            <a:r>
              <a:rPr lang="en-CA" sz="1200" dirty="0" smtClean="0">
                <a:effectLst/>
                <a:latin typeface="+mn-lt"/>
                <a:ea typeface="Calibri"/>
                <a:cs typeface="Times New Roman"/>
              </a:rPr>
              <a:t>was great satisfaction demonstrable on the faces of the cast and crew after the house lights came up and picture taking was much better. Here you can see the dramatic effect of costumes, make-up and sets and the beaming satisfaction and pride on the faces of everyone whose job was well done</a:t>
            </a:r>
            <a:r>
              <a:rPr lang="en-CA" sz="1200" dirty="0" smtClean="0">
                <a:effectLst/>
                <a:latin typeface="+mn-lt"/>
                <a:ea typeface="Calibri"/>
                <a:cs typeface="Times New Roman"/>
              </a:rPr>
              <a:t>. So many people dedicated to one outcome. A good case for Active, Project based Learning.</a:t>
            </a:r>
            <a:endParaRPr lang="en-CA"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18</a:t>
            </a:fld>
            <a:endParaRPr lang="en-CA" dirty="0"/>
          </a:p>
        </p:txBody>
      </p:sp>
    </p:spTree>
    <p:extLst>
      <p:ext uri="{BB962C8B-B14F-4D97-AF65-F5344CB8AC3E}">
        <p14:creationId xmlns:p14="http://schemas.microsoft.com/office/powerpoint/2010/main" val="303739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18. The day after the production was a </a:t>
            </a:r>
            <a:r>
              <a:rPr lang="en-CA" sz="1200" b="1" kern="1200" dirty="0" smtClean="0">
                <a:solidFill>
                  <a:schemeClr val="tx1"/>
                </a:solidFill>
                <a:effectLst/>
                <a:latin typeface="+mn-lt"/>
                <a:ea typeface="+mn-ea"/>
                <a:cs typeface="+mn-cs"/>
              </a:rPr>
              <a:t>holiday so another BBQ</a:t>
            </a:r>
            <a:r>
              <a:rPr lang="en-CA" sz="1200" kern="1200" dirty="0" smtClean="0">
                <a:solidFill>
                  <a:schemeClr val="tx1"/>
                </a:solidFill>
                <a:effectLst/>
                <a:latin typeface="+mn-lt"/>
                <a:ea typeface="+mn-ea"/>
                <a:cs typeface="+mn-cs"/>
              </a:rPr>
              <a:t> was organized to celebrate the success. Almost twice as many sausages, burgers and chicken was joyfully gobbled-up and the atmosphere was jubilant, the </a:t>
            </a:r>
            <a:r>
              <a:rPr lang="en-CA" sz="1200" b="1" kern="1200" dirty="0" smtClean="0">
                <a:solidFill>
                  <a:schemeClr val="tx1"/>
                </a:solidFill>
                <a:effectLst/>
                <a:latin typeface="+mn-lt"/>
                <a:ea typeface="+mn-ea"/>
                <a:cs typeface="+mn-cs"/>
              </a:rPr>
              <a:t>satisfaction with a great team effort</a:t>
            </a:r>
            <a:r>
              <a:rPr lang="en-CA" sz="1200" kern="1200" dirty="0" smtClean="0">
                <a:solidFill>
                  <a:schemeClr val="tx1"/>
                </a:solidFill>
                <a:effectLst/>
                <a:latin typeface="+mn-lt"/>
                <a:ea typeface="+mn-ea"/>
                <a:cs typeface="+mn-cs"/>
              </a:rPr>
              <a:t> for the play and keeping the fire going was obvious.</a:t>
            </a:r>
          </a:p>
          <a:p>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19</a:t>
            </a:fld>
            <a:endParaRPr lang="en-CA" dirty="0"/>
          </a:p>
        </p:txBody>
      </p:sp>
    </p:spTree>
    <p:extLst>
      <p:ext uri="{BB962C8B-B14F-4D97-AF65-F5344CB8AC3E}">
        <p14:creationId xmlns:p14="http://schemas.microsoft.com/office/powerpoint/2010/main" val="384014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mn-lt"/>
                <a:ea typeface="+mn-ea"/>
                <a:cs typeface="+mn-cs"/>
              </a:rPr>
              <a:t>Slide 1 - Course 1 – Pre-Production</a:t>
            </a:r>
            <a:r>
              <a:rPr lang="en-CA" sz="1200" kern="1200" dirty="0" smtClean="0">
                <a:solidFill>
                  <a:schemeClr val="tx1"/>
                </a:solidFill>
                <a:effectLst/>
                <a:latin typeface="+mn-lt"/>
                <a:ea typeface="+mn-ea"/>
                <a:cs typeface="+mn-cs"/>
              </a:rPr>
              <a:t> Starts with a play – in this case King Lear was </a:t>
            </a:r>
            <a:r>
              <a:rPr lang="en-CA" sz="1200" b="1" kern="1200" dirty="0" smtClean="0">
                <a:solidFill>
                  <a:schemeClr val="tx1"/>
                </a:solidFill>
                <a:effectLst/>
                <a:latin typeface="+mn-lt"/>
                <a:ea typeface="+mn-ea"/>
                <a:cs typeface="+mn-cs"/>
              </a:rPr>
              <a:t>mandated</a:t>
            </a:r>
            <a:r>
              <a:rPr lang="en-CA" sz="1200" kern="1200" dirty="0" smtClean="0">
                <a:solidFill>
                  <a:schemeClr val="tx1"/>
                </a:solidFill>
                <a:effectLst/>
                <a:latin typeface="+mn-lt"/>
                <a:ea typeface="+mn-ea"/>
                <a:cs typeface="+mn-cs"/>
              </a:rPr>
              <a:t> by the curriculum. However, </a:t>
            </a:r>
            <a:r>
              <a:rPr lang="en-CA" sz="1200" b="1" kern="1200" dirty="0" smtClean="0">
                <a:solidFill>
                  <a:schemeClr val="tx1"/>
                </a:solidFill>
                <a:effectLst/>
                <a:latin typeface="+mn-lt"/>
                <a:ea typeface="+mn-ea"/>
                <a:cs typeface="+mn-cs"/>
              </a:rPr>
              <a:t>alternatives</a:t>
            </a:r>
            <a:r>
              <a:rPr lang="en-CA" sz="1200" kern="1200" dirty="0" smtClean="0">
                <a:solidFill>
                  <a:schemeClr val="tx1"/>
                </a:solidFill>
                <a:effectLst/>
                <a:latin typeface="+mn-lt"/>
                <a:ea typeface="+mn-ea"/>
                <a:cs typeface="+mn-cs"/>
              </a:rPr>
              <a:t> are a play chosen by the students cooperatively with teachers or one written by the students.  In between these options is having the students adapting a play that is beyond their language abilities.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2</a:t>
            </a:fld>
            <a:endParaRPr lang="en-CA" dirty="0"/>
          </a:p>
        </p:txBody>
      </p:sp>
    </p:spTree>
    <p:extLst>
      <p:ext uri="{BB962C8B-B14F-4D97-AF65-F5344CB8AC3E}">
        <p14:creationId xmlns:p14="http://schemas.microsoft.com/office/powerpoint/2010/main" val="94551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CA" sz="1200" dirty="0" smtClean="0">
                <a:effectLst/>
                <a:latin typeface="+mn-lt"/>
                <a:ea typeface="Calibri"/>
                <a:cs typeface="Times New Roman"/>
              </a:rPr>
              <a:t>Slide 19. After a Production it is always hard to bring down the sets, remove the make-up and costumes and k</a:t>
            </a:r>
            <a:r>
              <a:rPr lang="en-CA" dirty="0" smtClean="0"/>
              <a:t>now there will be no show tomorrow;</a:t>
            </a:r>
            <a:r>
              <a:rPr lang="en-CA" baseline="0" dirty="0" smtClean="0"/>
              <a:t> no challenge to remember lines, where and what you’re supposed to be doing on stage; having others rely on you as much as you relied on them. A special kind of teamwork draws to a close. There’s only sweeping up after the cast party to do and go home.</a:t>
            </a:r>
            <a:r>
              <a:rPr lang="en-CA" dirty="0" smtClean="0"/>
              <a:t> </a:t>
            </a:r>
            <a:endParaRPr lang="en-CA" dirty="0"/>
          </a:p>
        </p:txBody>
      </p:sp>
      <p:sp>
        <p:nvSpPr>
          <p:cNvPr id="4" name="Slide Number Placeholder 3"/>
          <p:cNvSpPr>
            <a:spLocks noGrp="1"/>
          </p:cNvSpPr>
          <p:nvPr>
            <p:ph type="sldNum" sz="quarter" idx="10"/>
          </p:nvPr>
        </p:nvSpPr>
        <p:spPr/>
        <p:txBody>
          <a:bodyPr/>
          <a:lstStyle/>
          <a:p>
            <a:fld id="{4F298EC5-CAA1-41FC-9B80-F59867F0BD66}" type="slidenum">
              <a:rPr lang="en-CA" smtClean="0"/>
              <a:t>20</a:t>
            </a:fld>
            <a:endParaRPr lang="en-CA" dirty="0"/>
          </a:p>
        </p:txBody>
      </p:sp>
    </p:spTree>
    <p:extLst>
      <p:ext uri="{BB962C8B-B14F-4D97-AF65-F5344CB8AC3E}">
        <p14:creationId xmlns:p14="http://schemas.microsoft.com/office/powerpoint/2010/main" val="3950688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latin typeface="+mn-lt"/>
                <a:ea typeface="+mn-ea"/>
                <a:cs typeface="+mn-cs"/>
              </a:rPr>
              <a:t>Slide 20. This effort </a:t>
            </a:r>
            <a:r>
              <a:rPr lang="en-CA" sz="1200" b="1" kern="1200" dirty="0" smtClean="0">
                <a:solidFill>
                  <a:schemeClr val="tx1"/>
                </a:solidFill>
                <a:effectLst/>
                <a:latin typeface="+mn-lt"/>
                <a:ea typeface="+mn-ea"/>
                <a:cs typeface="+mn-cs"/>
              </a:rPr>
              <a:t>will be remembered</a:t>
            </a:r>
            <a:r>
              <a:rPr lang="en-CA" sz="1200" kern="1200" dirty="0" smtClean="0">
                <a:solidFill>
                  <a:schemeClr val="tx1"/>
                </a:solidFill>
                <a:effectLst/>
                <a:latin typeface="+mn-lt"/>
                <a:ea typeface="+mn-ea"/>
                <a:cs typeface="+mn-cs"/>
              </a:rPr>
              <a:t> for a very long time by the members of PPISMP Semester 2 TESL. It was not an easy assignment and there were times when support seemed to be completely absent. But you did it. You overcame the obstacles and your characters are stronger as a result</a:t>
            </a:r>
            <a:r>
              <a:rPr lang="en-CA" sz="1200" dirty="0" smtClean="0">
                <a:effectLst/>
                <a:latin typeface="+mn-lt"/>
                <a:ea typeface="Calibri"/>
                <a:cs typeface="Times New Roman"/>
              </a:rPr>
              <a:t>, friendships deeper, and more knowledge stored in the reservoir of experience. I’ll remember the experience and each of you fondly forever. </a:t>
            </a:r>
            <a:r>
              <a:rPr lang="en-CA" sz="1200" kern="1200" dirty="0" smtClean="0">
                <a:solidFill>
                  <a:schemeClr val="tx1"/>
                </a:solidFill>
                <a:effectLst/>
                <a:latin typeface="+mn-lt"/>
                <a:ea typeface="+mn-ea"/>
                <a:cs typeface="+mn-cs"/>
              </a:rPr>
              <a:t>BRAVO!</a:t>
            </a:r>
          </a:p>
        </p:txBody>
      </p:sp>
      <p:sp>
        <p:nvSpPr>
          <p:cNvPr id="4" name="Slide Number Placeholder 3"/>
          <p:cNvSpPr>
            <a:spLocks noGrp="1"/>
          </p:cNvSpPr>
          <p:nvPr>
            <p:ph type="sldNum" sz="quarter" idx="10"/>
          </p:nvPr>
        </p:nvSpPr>
        <p:spPr/>
        <p:txBody>
          <a:bodyPr/>
          <a:lstStyle/>
          <a:p>
            <a:fld id="{4F298EC5-CAA1-41FC-9B80-F59867F0BD66}" type="slidenum">
              <a:rPr lang="en-CA" smtClean="0"/>
              <a:t>21</a:t>
            </a:fld>
            <a:endParaRPr lang="en-CA" dirty="0"/>
          </a:p>
        </p:txBody>
      </p:sp>
    </p:spTree>
    <p:extLst>
      <p:ext uri="{BB962C8B-B14F-4D97-AF65-F5344CB8AC3E}">
        <p14:creationId xmlns:p14="http://schemas.microsoft.com/office/powerpoint/2010/main" val="242003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latin typeface="+mn-lt"/>
                <a:ea typeface="+mn-ea"/>
                <a:cs typeface="+mn-cs"/>
              </a:rPr>
              <a:t>Slide 2. </a:t>
            </a:r>
            <a:r>
              <a:rPr lang="en-CA" sz="1200" b="1" kern="1200" dirty="0" smtClean="0">
                <a:solidFill>
                  <a:schemeClr val="tx1"/>
                </a:solidFill>
                <a:effectLst/>
                <a:latin typeface="+mn-lt"/>
                <a:ea typeface="+mn-ea"/>
                <a:cs typeface="+mn-cs"/>
              </a:rPr>
              <a:t>Adapted script</a:t>
            </a:r>
            <a:r>
              <a:rPr lang="en-CA" sz="1200" kern="1200" dirty="0" smtClean="0">
                <a:solidFill>
                  <a:schemeClr val="tx1"/>
                </a:solidFill>
                <a:effectLst/>
                <a:latin typeface="+mn-lt"/>
                <a:ea typeface="+mn-ea"/>
                <a:cs typeface="+mn-cs"/>
              </a:rPr>
              <a:t> – King Lear became </a:t>
            </a:r>
            <a:r>
              <a:rPr lang="en-CA" sz="1200" b="1" kern="1200" dirty="0" smtClean="0">
                <a:solidFill>
                  <a:schemeClr val="tx1"/>
                </a:solidFill>
                <a:effectLst/>
                <a:latin typeface="+mn-lt"/>
                <a:ea typeface="+mn-ea"/>
                <a:cs typeface="+mn-cs"/>
              </a:rPr>
              <a:t>Sultan Mahmud Leman Shah</a:t>
            </a:r>
            <a:r>
              <a:rPr lang="en-CA" sz="1200" kern="1200" dirty="0" smtClean="0">
                <a:solidFill>
                  <a:schemeClr val="tx1"/>
                </a:solidFill>
                <a:effectLst/>
                <a:latin typeface="+mn-lt"/>
                <a:ea typeface="+mn-ea"/>
                <a:cs typeface="+mn-cs"/>
              </a:rPr>
              <a:t>. I like this option because it presents the students with the opportunity to understand elements of character, meaning of dialogue, themes and other literary devices while keeping the language within the range of their abilities and providing opportunities to reasonably expand their use of English. Script writing was undertaken by the whole cohort. </a:t>
            </a:r>
            <a:r>
              <a:rPr lang="en-CA" sz="1200" dirty="0" smtClean="0">
                <a:effectLst/>
                <a:latin typeface="+mn-lt"/>
                <a:ea typeface="Calibri"/>
                <a:cs typeface="Times New Roman"/>
              </a:rPr>
              <a:t>The </a:t>
            </a:r>
            <a:r>
              <a:rPr lang="en-CA" sz="1200" dirty="0" smtClean="0">
                <a:effectLst/>
                <a:latin typeface="+mn-lt"/>
                <a:ea typeface="Calibri"/>
                <a:cs typeface="Times New Roman"/>
              </a:rPr>
              <a:t>Dragon Fly </a:t>
            </a:r>
            <a:r>
              <a:rPr lang="en-CA" sz="1200" dirty="0" smtClean="0">
                <a:effectLst/>
                <a:latin typeface="+mn-lt"/>
                <a:ea typeface="Calibri"/>
                <a:cs typeface="Times New Roman"/>
              </a:rPr>
              <a:t>appeared outside my office </a:t>
            </a:r>
            <a:r>
              <a:rPr lang="en-CA" sz="1200" dirty="0" smtClean="0">
                <a:effectLst/>
                <a:latin typeface="+mn-lt"/>
                <a:ea typeface="Calibri"/>
                <a:cs typeface="Times New Roman"/>
              </a:rPr>
              <a:t>just before final rehearsals – a very good oman.</a:t>
            </a:r>
            <a:endParaRPr lang="en-CA"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3</a:t>
            </a:fld>
            <a:endParaRPr lang="en-CA" dirty="0"/>
          </a:p>
        </p:txBody>
      </p:sp>
    </p:spTree>
    <p:extLst>
      <p:ext uri="{BB962C8B-B14F-4D97-AF65-F5344CB8AC3E}">
        <p14:creationId xmlns:p14="http://schemas.microsoft.com/office/powerpoint/2010/main" val="3545616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3. An </a:t>
            </a:r>
            <a:r>
              <a:rPr lang="en-CA" sz="1200" b="1" kern="1200" dirty="0" smtClean="0">
                <a:solidFill>
                  <a:schemeClr val="tx1"/>
                </a:solidFill>
                <a:effectLst/>
                <a:latin typeface="+mn-lt"/>
                <a:ea typeface="+mn-ea"/>
                <a:cs typeface="+mn-cs"/>
              </a:rPr>
              <a:t>added advantage</a:t>
            </a:r>
            <a:r>
              <a:rPr lang="en-CA" sz="1200" kern="1200" dirty="0" smtClean="0">
                <a:solidFill>
                  <a:schemeClr val="tx1"/>
                </a:solidFill>
                <a:effectLst/>
                <a:latin typeface="+mn-lt"/>
                <a:ea typeface="+mn-ea"/>
                <a:cs typeface="+mn-cs"/>
              </a:rPr>
              <a:t> is it provides the opportunity to deepen an understanding of other important information; in this case the play was set in a Malaysian historical period (1488 -1528) in Malacca when the true Sultan Shah reigned and the set, actors’ mannerisms, etc. reflected that period. It even included a traditional dance, a mix of </a:t>
            </a:r>
            <a:r>
              <a:rPr lang="en-CA" sz="1200" kern="1200" dirty="0" err="1" smtClean="0">
                <a:solidFill>
                  <a:schemeClr val="tx1"/>
                </a:solidFill>
                <a:effectLst/>
                <a:latin typeface="+mn-lt"/>
                <a:ea typeface="+mn-ea"/>
                <a:cs typeface="+mn-cs"/>
              </a:rPr>
              <a:t>Gazal</a:t>
            </a:r>
            <a:r>
              <a:rPr lang="en-CA" sz="1200" kern="1200" dirty="0" smtClean="0">
                <a:solidFill>
                  <a:schemeClr val="tx1"/>
                </a:solidFill>
                <a:effectLst/>
                <a:latin typeface="+mn-lt"/>
                <a:ea typeface="+mn-ea"/>
                <a:cs typeface="+mn-cs"/>
              </a:rPr>
              <a:t> and </a:t>
            </a:r>
            <a:r>
              <a:rPr lang="en-CA" sz="1200" kern="1200" dirty="0" err="1" smtClean="0">
                <a:solidFill>
                  <a:schemeClr val="tx1"/>
                </a:solidFill>
                <a:effectLst/>
                <a:latin typeface="+mn-lt"/>
                <a:ea typeface="+mn-ea"/>
                <a:cs typeface="+mn-cs"/>
              </a:rPr>
              <a:t>Zapin</a:t>
            </a:r>
            <a:r>
              <a:rPr lang="en-CA" sz="1200" kern="1200" dirty="0" smtClean="0">
                <a:solidFill>
                  <a:schemeClr val="tx1"/>
                </a:solidFill>
                <a:effectLst/>
                <a:latin typeface="+mn-lt"/>
                <a:ea typeface="+mn-ea"/>
                <a:cs typeface="+mn-cs"/>
              </a:rPr>
              <a:t>, I think.</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4</a:t>
            </a:fld>
            <a:endParaRPr lang="en-CA" dirty="0"/>
          </a:p>
        </p:txBody>
      </p:sp>
    </p:spTree>
    <p:extLst>
      <p:ext uri="{BB962C8B-B14F-4D97-AF65-F5344CB8AC3E}">
        <p14:creationId xmlns:p14="http://schemas.microsoft.com/office/powerpoint/2010/main" val="82384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dirty="0" smtClean="0">
                <a:effectLst/>
                <a:latin typeface="+mn-lt"/>
                <a:ea typeface="Calibri"/>
                <a:cs typeface="Times New Roman"/>
              </a:rPr>
              <a:t>Slide 4. Assignment of Roles: Election of Director and Assistant Director, casting, and Committees. The Director, Syam upper Left, and Assistant Director, Adam right, were elected by the cohort and other roles were subsequently assigned by the D and AD including the important responsibility of Stage manager (Nazmi – Lower left) who oversees all other committees for the play: costumes, set, props, lighting, make-up, etc. each of which had a coordinator. Izzati and CK Center, principle students of the courses, oversaw the process. </a:t>
            </a:r>
            <a:endParaRPr lang="en-CA"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5</a:t>
            </a:fld>
            <a:endParaRPr lang="en-CA" dirty="0"/>
          </a:p>
        </p:txBody>
      </p:sp>
    </p:spTree>
    <p:extLst>
      <p:ext uri="{BB962C8B-B14F-4D97-AF65-F5344CB8AC3E}">
        <p14:creationId xmlns:p14="http://schemas.microsoft.com/office/powerpoint/2010/main" val="154837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latin typeface="+mn-lt"/>
                <a:ea typeface="+mn-ea"/>
                <a:cs typeface="+mn-cs"/>
              </a:rPr>
              <a:t>Slide 5. </a:t>
            </a:r>
            <a:r>
              <a:rPr lang="en-CA" sz="1200" b="1" kern="1200" dirty="0" smtClean="0">
                <a:solidFill>
                  <a:schemeClr val="tx1"/>
                </a:solidFill>
                <a:effectLst/>
                <a:latin typeface="+mn-lt"/>
                <a:ea typeface="+mn-ea"/>
                <a:cs typeface="+mn-cs"/>
              </a:rPr>
              <a:t>Casting</a:t>
            </a:r>
            <a:r>
              <a:rPr lang="en-CA" sz="1200" kern="1200" dirty="0" smtClean="0">
                <a:solidFill>
                  <a:schemeClr val="tx1"/>
                </a:solidFill>
                <a:effectLst/>
                <a:latin typeface="+mn-lt"/>
                <a:ea typeface="+mn-ea"/>
                <a:cs typeface="+mn-cs"/>
              </a:rPr>
              <a:t>: students were free to try-out for any role and the final decision was made by a committee of students and teachers. It is important to do the best to match up students’ physical, vocal and performance characteristics as well as their </a:t>
            </a:r>
            <a:r>
              <a:rPr lang="en-CA" sz="1200" b="1" kern="1200" dirty="0" smtClean="0">
                <a:solidFill>
                  <a:schemeClr val="tx1"/>
                </a:solidFill>
                <a:effectLst/>
                <a:latin typeface="+mn-lt"/>
                <a:ea typeface="+mn-ea"/>
                <a:cs typeface="+mn-cs"/>
              </a:rPr>
              <a:t>ability to grow in the language demands</a:t>
            </a:r>
            <a:r>
              <a:rPr lang="en-CA" sz="1200" kern="1200" dirty="0" smtClean="0">
                <a:solidFill>
                  <a:schemeClr val="tx1"/>
                </a:solidFill>
                <a:effectLst/>
                <a:latin typeface="+mn-lt"/>
                <a:ea typeface="+mn-ea"/>
                <a:cs typeface="+mn-cs"/>
              </a:rPr>
              <a:t> of their roles. </a:t>
            </a:r>
            <a:r>
              <a:rPr lang="en-CA" sz="1200" dirty="0" smtClean="0">
                <a:effectLst/>
                <a:latin typeface="+mn-lt"/>
                <a:ea typeface="Calibri"/>
                <a:cs typeface="Times New Roman"/>
              </a:rPr>
              <a:t>The </a:t>
            </a:r>
            <a:r>
              <a:rPr lang="en-CA" sz="1200" dirty="0" smtClean="0">
                <a:effectLst/>
                <a:latin typeface="+mn-lt"/>
                <a:ea typeface="Calibri"/>
                <a:cs typeface="Times New Roman"/>
              </a:rPr>
              <a:t>choices were not easy as everybody was enthusiastic.</a:t>
            </a:r>
            <a:endParaRPr lang="en-CA"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6</a:t>
            </a:fld>
            <a:endParaRPr lang="en-CA" dirty="0"/>
          </a:p>
        </p:txBody>
      </p:sp>
    </p:spTree>
    <p:extLst>
      <p:ext uri="{BB962C8B-B14F-4D97-AF65-F5344CB8AC3E}">
        <p14:creationId xmlns:p14="http://schemas.microsoft.com/office/powerpoint/2010/main" val="376234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5000"/>
              </a:lnSpc>
              <a:spcBef>
                <a:spcPts val="0"/>
              </a:spcBef>
              <a:spcAft>
                <a:spcPts val="1000"/>
              </a:spcAft>
              <a:buClrTx/>
              <a:buSzTx/>
              <a:buFontTx/>
              <a:buNone/>
              <a:tabLst/>
              <a:defRPr/>
            </a:pPr>
            <a:r>
              <a:rPr lang="en-CA" sz="1200" kern="1200" dirty="0" smtClean="0">
                <a:solidFill>
                  <a:schemeClr val="tx1"/>
                </a:solidFill>
                <a:effectLst/>
                <a:latin typeface="+mn-lt"/>
                <a:ea typeface="+mn-ea"/>
                <a:cs typeface="+mn-cs"/>
              </a:rPr>
              <a:t>Slide 6. </a:t>
            </a:r>
            <a:r>
              <a:rPr lang="en-CA" sz="1200" b="1" kern="1200" dirty="0" smtClean="0">
                <a:solidFill>
                  <a:schemeClr val="tx1"/>
                </a:solidFill>
                <a:effectLst/>
                <a:latin typeface="+mn-lt"/>
                <a:ea typeface="+mn-ea"/>
                <a:cs typeface="+mn-cs"/>
              </a:rPr>
              <a:t>Course 2 – Rehearsals</a:t>
            </a:r>
            <a:r>
              <a:rPr lang="en-CA" sz="1200" kern="1200" dirty="0" smtClean="0">
                <a:solidFill>
                  <a:schemeClr val="tx1"/>
                </a:solidFill>
                <a:effectLst/>
                <a:latin typeface="+mn-lt"/>
                <a:ea typeface="+mn-ea"/>
                <a:cs typeface="+mn-cs"/>
              </a:rPr>
              <a:t> –The concepts of </a:t>
            </a:r>
            <a:r>
              <a:rPr lang="en-CA" sz="1200" b="1" kern="1200" dirty="0" smtClean="0">
                <a:solidFill>
                  <a:schemeClr val="tx1"/>
                </a:solidFill>
                <a:effectLst/>
                <a:latin typeface="+mn-lt"/>
                <a:ea typeface="+mn-ea"/>
                <a:cs typeface="+mn-cs"/>
              </a:rPr>
              <a:t>Blocking</a:t>
            </a:r>
            <a:r>
              <a:rPr lang="en-CA" sz="1200" kern="1200" dirty="0" smtClean="0">
                <a:solidFill>
                  <a:schemeClr val="tx1"/>
                </a:solidFill>
                <a:effectLst/>
                <a:latin typeface="+mn-lt"/>
                <a:ea typeface="+mn-ea"/>
                <a:cs typeface="+mn-cs"/>
              </a:rPr>
              <a:t> (actors positioning during scenes) and the Stage Manager’s need for a </a:t>
            </a:r>
            <a:r>
              <a:rPr lang="en-CA" sz="1200" b="1" kern="1200" dirty="0" smtClean="0">
                <a:solidFill>
                  <a:schemeClr val="tx1"/>
                </a:solidFill>
                <a:effectLst/>
                <a:latin typeface="+mn-lt"/>
                <a:ea typeface="+mn-ea"/>
                <a:cs typeface="+mn-cs"/>
              </a:rPr>
              <a:t>Playbook</a:t>
            </a:r>
            <a:r>
              <a:rPr lang="en-CA" sz="1200" kern="1200" dirty="0" smtClean="0">
                <a:solidFill>
                  <a:schemeClr val="tx1"/>
                </a:solidFill>
                <a:effectLst/>
                <a:latin typeface="+mn-lt"/>
                <a:ea typeface="+mn-ea"/>
                <a:cs typeface="+mn-cs"/>
              </a:rPr>
              <a:t> to keep track of all aspects of the staging, blocking, set changes, costume changes, lighting changes were explained and the necessary materials obtained. </a:t>
            </a:r>
            <a:r>
              <a:rPr lang="en-CA" sz="1200" dirty="0" smtClean="0">
                <a:effectLst/>
                <a:latin typeface="+mn-lt"/>
                <a:ea typeface="Calibri"/>
                <a:cs typeface="Times New Roman"/>
              </a:rPr>
              <a:t>Stage manager Nazmi, caught on quickly and did an excellent job. </a:t>
            </a:r>
            <a:r>
              <a:rPr lang="en-CA" sz="1200" kern="1200" dirty="0" smtClean="0">
                <a:solidFill>
                  <a:schemeClr val="tx1"/>
                </a:solidFill>
                <a:effectLst/>
                <a:latin typeface="+mn-lt"/>
                <a:ea typeface="+mn-ea"/>
                <a:cs typeface="+mn-cs"/>
              </a:rPr>
              <a:t>The SM did a great job. (show books)</a:t>
            </a:r>
          </a:p>
        </p:txBody>
      </p:sp>
      <p:sp>
        <p:nvSpPr>
          <p:cNvPr id="4" name="Slide Number Placeholder 3"/>
          <p:cNvSpPr>
            <a:spLocks noGrp="1"/>
          </p:cNvSpPr>
          <p:nvPr>
            <p:ph type="sldNum" sz="quarter" idx="10"/>
          </p:nvPr>
        </p:nvSpPr>
        <p:spPr/>
        <p:txBody>
          <a:bodyPr/>
          <a:lstStyle/>
          <a:p>
            <a:fld id="{4F298EC5-CAA1-41FC-9B80-F59867F0BD66}" type="slidenum">
              <a:rPr lang="en-CA" smtClean="0"/>
              <a:t>7</a:t>
            </a:fld>
            <a:endParaRPr lang="en-CA" dirty="0"/>
          </a:p>
        </p:txBody>
      </p:sp>
    </p:spTree>
    <p:extLst>
      <p:ext uri="{BB962C8B-B14F-4D97-AF65-F5344CB8AC3E}">
        <p14:creationId xmlns:p14="http://schemas.microsoft.com/office/powerpoint/2010/main" val="297232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7. Actors began </a:t>
            </a:r>
            <a:r>
              <a:rPr lang="en-CA" sz="1200" b="1" kern="1200" dirty="0" smtClean="0">
                <a:solidFill>
                  <a:schemeClr val="tx1"/>
                </a:solidFill>
                <a:effectLst/>
                <a:latin typeface="+mn-lt"/>
                <a:ea typeface="+mn-ea"/>
                <a:cs typeface="+mn-cs"/>
              </a:rPr>
              <a:t>memorising</a:t>
            </a:r>
            <a:r>
              <a:rPr lang="en-CA" sz="1200" kern="1200" dirty="0" smtClean="0">
                <a:solidFill>
                  <a:schemeClr val="tx1"/>
                </a:solidFill>
                <a:effectLst/>
                <a:latin typeface="+mn-lt"/>
                <a:ea typeface="+mn-ea"/>
                <a:cs typeface="+mn-cs"/>
              </a:rPr>
              <a:t> their lines (easier for some than others) and </a:t>
            </a:r>
            <a:r>
              <a:rPr lang="en-CA" sz="1200" b="1" kern="1200" dirty="0" smtClean="0">
                <a:solidFill>
                  <a:schemeClr val="tx1"/>
                </a:solidFill>
                <a:effectLst/>
                <a:latin typeface="+mn-lt"/>
                <a:ea typeface="+mn-ea"/>
                <a:cs typeface="+mn-cs"/>
              </a:rPr>
              <a:t>script editing</a:t>
            </a:r>
            <a:r>
              <a:rPr lang="en-CA" sz="1200" kern="1200" dirty="0" smtClean="0">
                <a:solidFill>
                  <a:schemeClr val="tx1"/>
                </a:solidFill>
                <a:effectLst/>
                <a:latin typeface="+mn-lt"/>
                <a:ea typeface="+mn-ea"/>
                <a:cs typeface="+mn-cs"/>
              </a:rPr>
              <a:t> began and was ongoing throughout the rehearsals. In terms of </a:t>
            </a:r>
            <a:r>
              <a:rPr lang="en-CA" sz="1200" b="1" kern="1200" dirty="0" smtClean="0">
                <a:solidFill>
                  <a:schemeClr val="tx1"/>
                </a:solidFill>
                <a:effectLst/>
                <a:latin typeface="+mn-lt"/>
                <a:ea typeface="+mn-ea"/>
                <a:cs typeface="+mn-cs"/>
              </a:rPr>
              <a:t>language development</a:t>
            </a:r>
            <a:r>
              <a:rPr lang="en-CA" sz="1200" kern="1200" dirty="0" smtClean="0">
                <a:solidFill>
                  <a:schemeClr val="tx1"/>
                </a:solidFill>
                <a:effectLst/>
                <a:latin typeface="+mn-lt"/>
                <a:ea typeface="+mn-ea"/>
                <a:cs typeface="+mn-cs"/>
              </a:rPr>
              <a:t> this aspect was of greatest benefit to the students. Understanding of the themes, symbolism and metaphors in the play were discussed, revealed and deepened.</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8</a:t>
            </a:fld>
            <a:endParaRPr lang="en-CA" dirty="0"/>
          </a:p>
        </p:txBody>
      </p:sp>
    </p:spTree>
    <p:extLst>
      <p:ext uri="{BB962C8B-B14F-4D97-AF65-F5344CB8AC3E}">
        <p14:creationId xmlns:p14="http://schemas.microsoft.com/office/powerpoint/2010/main" val="114247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Slide 8. Very important aspects of the rehearsal stage, especially for budding teachers, were the </a:t>
            </a:r>
            <a:r>
              <a:rPr lang="en-CA" sz="1200" b="1" kern="1200" dirty="0" smtClean="0">
                <a:solidFill>
                  <a:schemeClr val="tx1"/>
                </a:solidFill>
                <a:effectLst/>
                <a:latin typeface="+mn-lt"/>
                <a:ea typeface="+mn-ea"/>
                <a:cs typeface="+mn-cs"/>
              </a:rPr>
              <a:t>warm-up exercises</a:t>
            </a:r>
            <a:r>
              <a:rPr lang="en-CA" sz="1200" kern="1200" dirty="0" smtClean="0">
                <a:solidFill>
                  <a:schemeClr val="tx1"/>
                </a:solidFill>
                <a:effectLst/>
                <a:latin typeface="+mn-lt"/>
                <a:ea typeface="+mn-ea"/>
                <a:cs typeface="+mn-cs"/>
              </a:rPr>
              <a:t> done before each rehearsal began. These are necessary for development of voice control and projection used by professional actors always and handy in a classroom. First step are </a:t>
            </a:r>
            <a:r>
              <a:rPr lang="en-CA" sz="1200" b="1" kern="1200" dirty="0" smtClean="0">
                <a:solidFill>
                  <a:schemeClr val="tx1"/>
                </a:solidFill>
                <a:effectLst/>
                <a:latin typeface="+mn-lt"/>
                <a:ea typeface="+mn-ea"/>
                <a:cs typeface="+mn-cs"/>
              </a:rPr>
              <a:t>breathing exercises</a:t>
            </a:r>
            <a:r>
              <a:rPr lang="en-CA" sz="1200" kern="1200" dirty="0" smtClean="0">
                <a:solidFill>
                  <a:schemeClr val="tx1"/>
                </a:solidFill>
                <a:effectLst/>
                <a:latin typeface="+mn-lt"/>
                <a:ea typeface="+mn-ea"/>
                <a:cs typeface="+mn-cs"/>
              </a:rPr>
              <a:t> to feel and expand the muscles that control breathing: rib cage and diaphragm.</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298EC5-CAA1-41FC-9B80-F59867F0BD66}" type="slidenum">
              <a:rPr lang="en-CA" smtClean="0"/>
              <a:t>9</a:t>
            </a:fld>
            <a:endParaRPr lang="en-CA" dirty="0"/>
          </a:p>
        </p:txBody>
      </p:sp>
    </p:spTree>
    <p:extLst>
      <p:ext uri="{BB962C8B-B14F-4D97-AF65-F5344CB8AC3E}">
        <p14:creationId xmlns:p14="http://schemas.microsoft.com/office/powerpoint/2010/main" val="3384581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5116AB81-88BF-4A15-93C5-CDA423225F6C}" type="datetimeFigureOut">
              <a:rPr lang="en-CA" smtClean="0"/>
              <a:t>19/05/2012</a:t>
            </a:fld>
            <a:endParaRPr lang="en-CA" dirty="0"/>
          </a:p>
        </p:txBody>
      </p:sp>
      <p:sp>
        <p:nvSpPr>
          <p:cNvPr id="5" name="Footer Placeholder 4"/>
          <p:cNvSpPr>
            <a:spLocks noGrp="1"/>
          </p:cNvSpPr>
          <p:nvPr>
            <p:ph type="ftr" sz="quarter" idx="11"/>
          </p:nvPr>
        </p:nvSpPr>
        <p:spPr bwMode="white"/>
        <p:txBody>
          <a:bodyPr/>
          <a:lstStyle/>
          <a:p>
            <a:endParaRPr lang="en-CA" dirty="0"/>
          </a:p>
        </p:txBody>
      </p:sp>
      <p:sp>
        <p:nvSpPr>
          <p:cNvPr id="6" name="Slide Number Placeholder 5"/>
          <p:cNvSpPr>
            <a:spLocks noGrp="1"/>
          </p:cNvSpPr>
          <p:nvPr>
            <p:ph type="sldNum" sz="quarter" idx="12"/>
          </p:nvPr>
        </p:nvSpPr>
        <p:spPr/>
        <p:txBody>
          <a:bodyPr/>
          <a:lstStyle/>
          <a:p>
            <a:fld id="{B02DC190-FD4C-4E39-BDFE-68081D7E9222}" type="slidenum">
              <a:rPr lang="en-CA" smtClean="0"/>
              <a:t>‹#›</a:t>
            </a:fld>
            <a:endParaRPr lang="en-CA"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02DC190-FD4C-4E39-BDFE-68081D7E9222}" type="slidenum">
              <a:rPr lang="en-CA" smtClean="0"/>
              <a:t>‹#›</a:t>
            </a:fld>
            <a:endParaRPr lang="en-CA"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02DC190-FD4C-4E39-BDFE-68081D7E9222}" type="slidenum">
              <a:rPr lang="en-CA" smtClean="0"/>
              <a:t>‹#›</a:t>
            </a:fld>
            <a:endParaRPr lang="en-CA"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02DC190-FD4C-4E39-BDFE-68081D7E9222}" type="slidenum">
              <a:rPr lang="en-CA" smtClean="0"/>
              <a:t>‹#›</a:t>
            </a:fld>
            <a:endParaRPr lang="en-CA"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B02DC190-FD4C-4E39-BDFE-68081D7E9222}" type="slidenum">
              <a:rPr lang="en-CA" smtClean="0"/>
              <a:t>‹#›</a:t>
            </a:fld>
            <a:endParaRPr lang="en-CA" dirty="0"/>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02DC190-FD4C-4E39-BDFE-68081D7E9222}" type="slidenum">
              <a:rPr lang="en-CA" smtClean="0"/>
              <a:t>‹#›</a:t>
            </a:fld>
            <a:endParaRPr lang="en-CA" dirty="0"/>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B02DC190-FD4C-4E39-BDFE-68081D7E9222}" type="slidenum">
              <a:rPr lang="en-CA" smtClean="0"/>
              <a:t>‹#›</a:t>
            </a:fld>
            <a:endParaRPr lang="en-CA"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B02DC190-FD4C-4E39-BDFE-68081D7E9222}" type="slidenum">
              <a:rPr lang="en-CA" smtClean="0"/>
              <a:t>‹#›</a:t>
            </a:fld>
            <a:endParaRPr lang="en-CA" dirty="0"/>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02DC190-FD4C-4E39-BDFE-68081D7E9222}" type="slidenum">
              <a:rPr lang="en-CA" smtClean="0"/>
              <a:t>‹#›</a:t>
            </a:fld>
            <a:endParaRPr lang="en-CA"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02DC190-FD4C-4E39-BDFE-68081D7E9222}" type="slidenum">
              <a:rPr lang="en-CA" smtClean="0"/>
              <a:t>‹#›</a:t>
            </a:fld>
            <a:endParaRPr lang="en-CA" dirty="0"/>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6AB81-88BF-4A15-93C5-CDA423225F6C}" type="datetimeFigureOut">
              <a:rPr lang="en-CA" smtClean="0"/>
              <a:t>19/05/2012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B02DC190-FD4C-4E39-BDFE-68081D7E9222}" type="slidenum">
              <a:rPr lang="en-CA" smtClean="0"/>
              <a:t>‹#›</a:t>
            </a:fld>
            <a:endParaRPr lang="en-CA" dirty="0"/>
          </a:p>
        </p:txBody>
      </p:sp>
    </p:spTree>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5116AB81-88BF-4A15-93C5-CDA423225F6C}" type="datetimeFigureOut">
              <a:rPr lang="en-CA" smtClean="0"/>
              <a:t>19/05/2012</a:t>
            </a:fld>
            <a:endParaRPr lang="en-CA" dirty="0"/>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CA" dirty="0"/>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02DC190-FD4C-4E39-BDFE-68081D7E9222}" type="slidenum">
              <a:rPr lang="en-CA" smtClean="0"/>
              <a:t>‹#›</a:t>
            </a:fld>
            <a:endParaRPr lang="en-CA"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28.jpe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2.jpeg"/><Relationship Id="rId7"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3.jpeg"/><Relationship Id="rId4" Type="http://schemas.microsoft.com/office/2007/relationships/hdphoto" Target="../media/hdphoto18.wdp"/></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jpeg"/><Relationship Id="rId7" Type="http://schemas.microsoft.com/office/2007/relationships/hdphoto" Target="../media/hdphoto20.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2.png"/><Relationship Id="rId4" Type="http://schemas.microsoft.com/office/2007/relationships/hdphoto" Target="../media/hdphoto21.wdp"/></Relationships>
</file>

<file path=ppt/slides/_rels/slide16.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4.wdp"/><Relationship Id="rId11" Type="http://schemas.openxmlformats.org/officeDocument/2006/relationships/image" Target="../media/image47.jpeg"/><Relationship Id="rId5" Type="http://schemas.openxmlformats.org/officeDocument/2006/relationships/image" Target="../media/image44.jpeg"/><Relationship Id="rId10" Type="http://schemas.microsoft.com/office/2007/relationships/hdphoto" Target="../media/hdphoto26.wdp"/><Relationship Id="rId4" Type="http://schemas.microsoft.com/office/2007/relationships/hdphoto" Target="../media/hdphoto23.wdp"/><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jpeg"/><Relationship Id="rId3" Type="http://schemas.openxmlformats.org/officeDocument/2006/relationships/image" Target="../media/image53.jpeg"/><Relationship Id="rId7" Type="http://schemas.openxmlformats.org/officeDocument/2006/relationships/image" Target="../media/image56.jpg"/><Relationship Id="rId12" Type="http://schemas.microsoft.com/office/2007/relationships/hdphoto" Target="../media/hdphoto28.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7.wdp"/><Relationship Id="rId11" Type="http://schemas.openxmlformats.org/officeDocument/2006/relationships/image" Target="../media/image60.jpe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g"/><Relationship Id="rId9" Type="http://schemas.openxmlformats.org/officeDocument/2006/relationships/image" Target="../media/image58.jpeg"/><Relationship Id="rId14" Type="http://schemas.microsoft.com/office/2007/relationships/hdphoto" Target="../media/hdphoto29.wdp"/></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7" Type="http://schemas.microsoft.com/office/2007/relationships/hdphoto" Target="../media/hdphoto30.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1.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4.jpeg"/><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Williams - Imperial March.mp3">
            <a:hlinkClick r:id="" action="ppaction://media"/>
          </p:cNvPr>
          <p:cNvPicPr>
            <a:picLocks noChangeAspect="1"/>
          </p:cNvPicPr>
          <p:nvPr>
            <a:audioFile r:link="rId1"/>
            <p:extLst>
              <p:ext uri="{DAA4B4D4-6D71-4841-9C94-3DE7FCFB9230}">
                <p14:media xmlns:p14="http://schemas.microsoft.com/office/powerpoint/2010/main" r:embed="rId2">
                  <p14:trim end="134077.2487"/>
                  <p14:fade out="1000"/>
                </p14:media>
              </p:ext>
            </p:extLst>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924800" y="5257800"/>
            <a:ext cx="609600" cy="6096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838200" y="1066800"/>
            <a:ext cx="7391400" cy="1905000"/>
          </a:xfrm>
          <a:effectLst>
            <a:glow rad="228600">
              <a:schemeClr val="accent6">
                <a:satMod val="175000"/>
                <a:alpha val="40000"/>
              </a:schemeClr>
            </a:glow>
          </a:effectLst>
          <a:scene3d>
            <a:camera prst="perspectiveFront"/>
            <a:lightRig rig="threePt" dir="t"/>
          </a:scene3d>
        </p:spPr>
        <p:txBody>
          <a:bodyPr>
            <a:noAutofit/>
            <a:scene3d>
              <a:camera prst="perspectiveRelaxedModerately"/>
              <a:lightRig rig="threePt" dir="t"/>
            </a:scene3d>
          </a:bodyPr>
          <a:lstStyle/>
          <a:p>
            <a:r>
              <a:rPr lang="en-CA" sz="6000" b="1" dirty="0" smtClean="0">
                <a:pattFill prst="smGrid">
                  <a:fgClr>
                    <a:srgbClr val="C00000"/>
                  </a:fgClr>
                  <a:bgClr>
                    <a:schemeClr val="tx1">
                      <a:lumMod val="85000"/>
                      <a:lumOff val="15000"/>
                    </a:schemeClr>
                  </a:bgClr>
                </a:pattFill>
              </a:rPr>
              <a:t>Bar-B-Queing</a:t>
            </a:r>
            <a:r>
              <a:rPr lang="en-CA" sz="6000" b="1" dirty="0" smtClean="0"/>
              <a:t> </a:t>
            </a:r>
            <a:r>
              <a:rPr lang="en-CA" sz="6000" b="1" dirty="0" smtClean="0">
                <a:latin typeface="Old English Text MT" pitchFamily="66" charset="0"/>
              </a:rPr>
              <a:t>Shakespeare</a:t>
            </a:r>
            <a:endParaRPr lang="en-CA" sz="6000" b="1" dirty="0">
              <a:latin typeface="Old English Text MT" pitchFamily="66" charset="0"/>
            </a:endParaRPr>
          </a:p>
        </p:txBody>
      </p:sp>
      <p:sp>
        <p:nvSpPr>
          <p:cNvPr id="3" name="Subtitle 2"/>
          <p:cNvSpPr>
            <a:spLocks noGrp="1"/>
          </p:cNvSpPr>
          <p:nvPr>
            <p:ph type="subTitle" idx="1"/>
          </p:nvPr>
        </p:nvSpPr>
        <p:spPr>
          <a:xfrm>
            <a:off x="838200" y="3810000"/>
            <a:ext cx="7467600" cy="1295400"/>
          </a:xfrm>
          <a:pattFill prst="lgGrid">
            <a:fgClr>
              <a:schemeClr val="tx1">
                <a:lumMod val="85000"/>
                <a:lumOff val="15000"/>
              </a:schemeClr>
            </a:fgClr>
            <a:bgClr>
              <a:srgbClr val="FF2F2F"/>
            </a:bgClr>
          </a:pattFill>
        </p:spPr>
        <p:txBody>
          <a:bodyPr anchor="t">
            <a:noAutofit/>
          </a:bodyPr>
          <a:lstStyle/>
          <a:p>
            <a:r>
              <a:rPr lang="en-CA" sz="4800" b="1" i="0" dirty="0" smtClean="0">
                <a:solidFill>
                  <a:schemeClr val="tx1"/>
                </a:solidFill>
                <a:effectLst>
                  <a:glow rad="127000">
                    <a:srgbClr val="C00000">
                      <a:alpha val="60000"/>
                    </a:srgbClr>
                  </a:glow>
                </a:effectLst>
                <a:latin typeface="Baskerville Old Face" pitchFamily="18" charset="0"/>
              </a:rPr>
              <a:t>King and Sultan on the Grill</a:t>
            </a:r>
            <a:endParaRPr lang="en-CA" sz="4800" b="1" i="0" dirty="0">
              <a:solidFill>
                <a:schemeClr val="tx1"/>
              </a:solidFill>
              <a:effectLst>
                <a:glow rad="127000">
                  <a:srgbClr val="C00000">
                    <a:alpha val="60000"/>
                  </a:srgbClr>
                </a:glow>
              </a:effectLst>
              <a:latin typeface="Baskerville Old Face" pitchFamily="18" charset="0"/>
            </a:endParaRPr>
          </a:p>
        </p:txBody>
      </p:sp>
    </p:spTree>
    <p:extLst>
      <p:ext uri="{BB962C8B-B14F-4D97-AF65-F5344CB8AC3E}">
        <p14:creationId xmlns:p14="http://schemas.microsoft.com/office/powerpoint/2010/main" val="3210310104"/>
      </p:ext>
    </p:extLst>
  </p:cSld>
  <p:clrMapOvr>
    <a:masterClrMapping/>
  </p:clrMapOvr>
  <mc:AlternateContent xmlns:mc="http://schemas.openxmlformats.org/markup-compatibility/2006">
    <mc:Choice xmlns:p14="http://schemas.microsoft.com/office/powerpoint/2010/main" Requires="p14">
      <p:transition spd="slow" p14:dur="6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9000"/>
                    </a14:imgEffect>
                    <a14:imgEffect>
                      <a14:brightnessContrast bright="3000" contrast="29000"/>
                    </a14:imgEffect>
                  </a14:imgLayer>
                </a14:imgProps>
              </a:ext>
              <a:ext uri="{28A0092B-C50C-407E-A947-70E740481C1C}">
                <a14:useLocalDpi xmlns:a14="http://schemas.microsoft.com/office/drawing/2010/main" val="0"/>
              </a:ext>
            </a:extLst>
          </a:blip>
          <a:srcRect/>
          <a:stretch>
            <a:fillRect/>
          </a:stretch>
        </p:blipFill>
        <p:spPr bwMode="auto">
          <a:xfrm>
            <a:off x="1066800" y="1298575"/>
            <a:ext cx="7010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705110"/>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82000"/>
                    </a14:imgEffect>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3617566" y="1176336"/>
            <a:ext cx="2100904" cy="2022423"/>
          </a:xfr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harpenSoften amount="83000"/>
                    </a14:imgEffect>
                    <a14:imgEffect>
                      <a14:brightnessContrast bright="37000" contrast="46000"/>
                    </a14:imgEffect>
                  </a14:imgLayer>
                </a14:imgProps>
              </a:ext>
              <a:ext uri="{28A0092B-C50C-407E-A947-70E740481C1C}">
                <a14:useLocalDpi xmlns:a14="http://schemas.microsoft.com/office/drawing/2010/main" val="0"/>
              </a:ext>
            </a:extLst>
          </a:blip>
          <a:stretch>
            <a:fillRect/>
          </a:stretch>
        </p:blipFill>
        <p:spPr>
          <a:xfrm>
            <a:off x="981726" y="1162048"/>
            <a:ext cx="2569781" cy="4529481"/>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sharpenSoften amount="70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3614430" y="3322730"/>
            <a:ext cx="2124747" cy="2341551"/>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sharpenSoften amount="70000"/>
                    </a14:imgEffect>
                    <a14:imgEffect>
                      <a14:brightnessContrast contrast="29000"/>
                    </a14:imgEffect>
                  </a14:imgLayer>
                </a14:imgProps>
              </a:ext>
              <a:ext uri="{28A0092B-C50C-407E-A947-70E740481C1C}">
                <a14:useLocalDpi xmlns:a14="http://schemas.microsoft.com/office/drawing/2010/main" val="0"/>
              </a:ext>
            </a:extLst>
          </a:blip>
          <a:stretch>
            <a:fillRect/>
          </a:stretch>
        </p:blipFill>
        <p:spPr>
          <a:xfrm>
            <a:off x="5785671" y="1176336"/>
            <a:ext cx="2338023" cy="4487945"/>
          </a:xfrm>
          <a:prstGeom prst="rect">
            <a:avLst/>
          </a:prstGeom>
        </p:spPr>
      </p:pic>
    </p:spTree>
    <p:extLst>
      <p:ext uri="{BB962C8B-B14F-4D97-AF65-F5344CB8AC3E}">
        <p14:creationId xmlns:p14="http://schemas.microsoft.com/office/powerpoint/2010/main" val="259743020"/>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69000"/>
                    </a14:imgEffect>
                    <a14:imgEffect>
                      <a14:brightnessContrast bright="-7000" contrast="9000"/>
                    </a14:imgEffect>
                  </a14:imgLayer>
                </a14:imgProps>
              </a:ext>
              <a:ext uri="{28A0092B-C50C-407E-A947-70E740481C1C}">
                <a14:useLocalDpi xmlns:a14="http://schemas.microsoft.com/office/drawing/2010/main" val="0"/>
              </a:ext>
            </a:extLst>
          </a:blip>
          <a:srcRect/>
          <a:stretch>
            <a:fillRect/>
          </a:stretch>
        </p:blipFill>
        <p:spPr bwMode="auto">
          <a:xfrm>
            <a:off x="1019176" y="1066800"/>
            <a:ext cx="7086600" cy="461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6465376" y="5126064"/>
            <a:ext cx="762000" cy="3810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C00000"/>
              </a:solidFill>
            </a:endParaRPr>
          </a:p>
        </p:txBody>
      </p:sp>
    </p:spTree>
    <p:extLst>
      <p:ext uri="{BB962C8B-B14F-4D97-AF65-F5344CB8AC3E}">
        <p14:creationId xmlns:p14="http://schemas.microsoft.com/office/powerpoint/2010/main" val="2781736836"/>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53000"/>
                    </a14:imgEffect>
                    <a14:imgEffect>
                      <a14:brightnessContrast bright="9000" contrast="26000"/>
                    </a14:imgEffect>
                  </a14:imgLayer>
                </a14:imgProps>
              </a:ext>
              <a:ext uri="{28A0092B-C50C-407E-A947-70E740481C1C}">
                <a14:useLocalDpi xmlns:a14="http://schemas.microsoft.com/office/drawing/2010/main" val="0"/>
              </a:ext>
            </a:extLst>
          </a:blip>
          <a:stretch>
            <a:fillRect/>
          </a:stretch>
        </p:blipFill>
        <p:spPr>
          <a:xfrm>
            <a:off x="1021596" y="1066798"/>
            <a:ext cx="4180810" cy="2819401"/>
          </a:xfr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harpenSoften amount="63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1021596" y="3433762"/>
            <a:ext cx="4179521" cy="228123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117" y="1066799"/>
            <a:ext cx="3104683" cy="23669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1117" y="3451843"/>
            <a:ext cx="3104683" cy="2263156"/>
          </a:xfrm>
          <a:prstGeom prst="rect">
            <a:avLst/>
          </a:prstGeom>
        </p:spPr>
      </p:pic>
    </p:spTree>
    <p:extLst>
      <p:ext uri="{BB962C8B-B14F-4D97-AF65-F5344CB8AC3E}">
        <p14:creationId xmlns:p14="http://schemas.microsoft.com/office/powerpoint/2010/main" val="1854630428"/>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091796"/>
            <a:ext cx="2892198" cy="1880004"/>
          </a:xfrm>
          <a:prstGeom prst="rect">
            <a:avLst/>
          </a:prstGeom>
          <a:effectLst>
            <a:softEdge rad="63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300" y="1091796"/>
            <a:ext cx="2702116" cy="1880004"/>
          </a:xfrm>
          <a:prstGeom prst="rect">
            <a:avLst/>
          </a:prstGeom>
          <a:effectLst>
            <a:softEdge rad="63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98" y="3581400"/>
            <a:ext cx="2892200" cy="2123155"/>
          </a:xfrm>
          <a:prstGeom prst="rect">
            <a:avLst/>
          </a:prstGeom>
          <a:effectLst>
            <a:softEdge rad="63500"/>
          </a:effectLst>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63000"/>
                    </a14:imgEffect>
                    <a14:imgEffect>
                      <a14:brightnessContrast bright="32000" contrast="47000"/>
                    </a14:imgEffect>
                  </a14:imgLayer>
                </a14:imgProps>
              </a:ext>
              <a:ext uri="{28A0092B-C50C-407E-A947-70E740481C1C}">
                <a14:useLocalDpi xmlns:a14="http://schemas.microsoft.com/office/drawing/2010/main" val="0"/>
              </a:ext>
            </a:extLst>
          </a:blip>
          <a:stretch>
            <a:fillRect/>
          </a:stretch>
        </p:blipFill>
        <p:spPr>
          <a:xfrm>
            <a:off x="5257800" y="3733800"/>
            <a:ext cx="3072352" cy="1970755"/>
          </a:xfrm>
          <a:prstGeom prst="rect">
            <a:avLst/>
          </a:prstGeom>
          <a:effectLst>
            <a:softEdge rad="63500"/>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29438" y="1955598"/>
            <a:ext cx="4114496" cy="2747284"/>
          </a:xfrm>
          <a:prstGeom prst="rect">
            <a:avLst/>
          </a:prstGeom>
          <a:ln w="3175">
            <a:solidFill>
              <a:schemeClr val="bg1"/>
            </a:solidFill>
          </a:ln>
          <a:effectLst>
            <a:softEdge rad="317500"/>
          </a:effectLst>
        </p:spPr>
      </p:pic>
    </p:spTree>
    <p:extLst>
      <p:ext uri="{BB962C8B-B14F-4D97-AF65-F5344CB8AC3E}">
        <p14:creationId xmlns:p14="http://schemas.microsoft.com/office/powerpoint/2010/main" val="1121384928"/>
      </p:ext>
    </p:extLst>
  </p:cSld>
  <p:clrMapOvr>
    <a:masterClrMapping/>
  </p:clrMapOvr>
  <mc:AlternateContent xmlns:mc="http://schemas.openxmlformats.org/markup-compatibility/2006">
    <mc:Choice xmlns:p14="http://schemas.microsoft.com/office/powerpoint/2010/main" Requires="p14">
      <p:transition spd="slow" p14:dur="5000" advClick="0" advTm="21000">
        <p:split orient="vert"/>
      </p:transition>
    </mc:Choice>
    <mc:Fallback>
      <p:transition spd="slow" advClick="0" advTm="2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0"/>
                                        <p:tgtEl>
                                          <p:spTgt spid="2"/>
                                        </p:tgtEl>
                                      </p:cBhvr>
                                    </p:animEffect>
                                  </p:childTnLst>
                                </p:cTn>
                              </p:par>
                            </p:childTnLst>
                          </p:cTn>
                        </p:par>
                        <p:par>
                          <p:cTn id="8" fill="hold">
                            <p:stCondLst>
                              <p:cond delay="6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4000"/>
                                        <p:tgtEl>
                                          <p:spTgt spid="3"/>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0"/>
                                        <p:tgtEl>
                                          <p:spTgt spid="5"/>
                                        </p:tgtEl>
                                      </p:cBhvr>
                                    </p:animEffect>
                                  </p:childTnLst>
                                </p:cTn>
                              </p:par>
                            </p:childTnLst>
                          </p:cTn>
                        </p:par>
                        <p:par>
                          <p:cTn id="16" fill="hold">
                            <p:stCondLst>
                              <p:cond delay="14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4000"/>
                                        <p:tgtEl>
                                          <p:spTgt spid="6"/>
                                        </p:tgtEl>
                                      </p:cBhvr>
                                    </p:animEffect>
                                  </p:childTnLst>
                                </p:cTn>
                              </p:par>
                            </p:childTnLst>
                          </p:cTn>
                        </p:par>
                        <p:par>
                          <p:cTn id="20" fill="hold">
                            <p:stCondLst>
                              <p:cond delay="18000"/>
                            </p:stCondLst>
                            <p:childTnLst>
                              <p:par>
                                <p:cTn id="21" presetID="21"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2)">
                                      <p:cBhvr>
                                        <p:cTn id="23"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38000"/>
                    </a14:imgEffect>
                    <a14:imgEffect>
                      <a14:brightnessContrast bright="-19000" contrast="36000"/>
                    </a14:imgEffect>
                  </a14:imgLayer>
                </a14:imgProps>
              </a:ext>
              <a:ext uri="{28A0092B-C50C-407E-A947-70E740481C1C}">
                <a14:useLocalDpi xmlns:a14="http://schemas.microsoft.com/office/drawing/2010/main" val="0"/>
              </a:ext>
            </a:extLst>
          </a:blip>
          <a:srcRect l="21743" r="21743"/>
          <a:stretch/>
        </p:blipFill>
        <p:spPr>
          <a:xfrm>
            <a:off x="1007388" y="1142999"/>
            <a:ext cx="4495800" cy="4419601"/>
          </a:xfrm>
        </p:spPr>
      </p:pic>
      <p:pic>
        <p:nvPicPr>
          <p:cNvPr id="717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60000"/>
                    </a14:imgEffect>
                    <a14:imgEffect>
                      <a14:brightnessContrast contrast="32000"/>
                    </a14:imgEffect>
                  </a14:imgLayer>
                </a14:imgProps>
              </a:ext>
              <a:ext uri="{28A0092B-C50C-407E-A947-70E740481C1C}">
                <a14:useLocalDpi xmlns:a14="http://schemas.microsoft.com/office/drawing/2010/main" val="0"/>
              </a:ext>
            </a:extLst>
          </a:blip>
          <a:srcRect/>
          <a:stretch>
            <a:fillRect/>
          </a:stretch>
        </p:blipFill>
        <p:spPr bwMode="auto">
          <a:xfrm>
            <a:off x="4572000" y="1143000"/>
            <a:ext cx="354806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36705"/>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77000"/>
                    </a14:imgEffect>
                    <a14:imgEffect>
                      <a14:brightnessContrast bright="18000" contrast="31000"/>
                    </a14:imgEffect>
                  </a14:imgLayer>
                </a14:imgProps>
              </a:ext>
              <a:ext uri="{28A0092B-C50C-407E-A947-70E740481C1C}">
                <a14:useLocalDpi xmlns:a14="http://schemas.microsoft.com/office/drawing/2010/main" val="0"/>
              </a:ext>
            </a:extLst>
          </a:blip>
          <a:stretch>
            <a:fillRect/>
          </a:stretch>
        </p:blipFill>
        <p:spPr>
          <a:xfrm>
            <a:off x="990600" y="3337540"/>
            <a:ext cx="3581400" cy="2434337"/>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harpenSoften amount="62000"/>
                    </a14:imgEffect>
                  </a14:imgLayer>
                </a14:imgProps>
              </a:ext>
              <a:ext uri="{28A0092B-C50C-407E-A947-70E740481C1C}">
                <a14:useLocalDpi xmlns:a14="http://schemas.microsoft.com/office/drawing/2010/main" val="0"/>
              </a:ext>
            </a:extLst>
          </a:blip>
          <a:stretch>
            <a:fillRect/>
          </a:stretch>
        </p:blipFill>
        <p:spPr>
          <a:xfrm>
            <a:off x="4419600" y="3212530"/>
            <a:ext cx="3657601" cy="2554866"/>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sharpenSoften amount="65000"/>
                    </a14:imgEffect>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990600" y="1083588"/>
            <a:ext cx="3581400" cy="2362200"/>
          </a:xfrm>
          <a:prstGeom prst="rect">
            <a:avLst/>
          </a:prstGeom>
        </p:spPr>
      </p:pic>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sharpenSoften amount="61000"/>
                    </a14:imgEffect>
                  </a14:imgLayer>
                </a14:imgProps>
              </a:ext>
              <a:ext uri="{28A0092B-C50C-407E-A947-70E740481C1C}">
                <a14:useLocalDpi xmlns:a14="http://schemas.microsoft.com/office/drawing/2010/main" val="0"/>
              </a:ext>
            </a:extLst>
          </a:blip>
          <a:stretch>
            <a:fillRect/>
          </a:stretch>
        </p:blipFill>
        <p:spPr>
          <a:xfrm>
            <a:off x="4572001" y="1083588"/>
            <a:ext cx="3505199" cy="2269212"/>
          </a:xfrm>
          <a:prstGeom prst="rect">
            <a:avLst/>
          </a:prstGeom>
        </p:spPr>
      </p:pic>
      <p:pic>
        <p:nvPicPr>
          <p:cNvPr id="3" name="Content Placeholder 2"/>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3200400" y="2590800"/>
            <a:ext cx="2700727" cy="1615141"/>
          </a:xfrm>
          <a:effectLst>
            <a:softEdge rad="317500"/>
          </a:effectLst>
        </p:spPr>
      </p:pic>
    </p:spTree>
    <p:extLst>
      <p:ext uri="{BB962C8B-B14F-4D97-AF65-F5344CB8AC3E}">
        <p14:creationId xmlns:p14="http://schemas.microsoft.com/office/powerpoint/2010/main" val="2783463744"/>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31" y="585286"/>
            <a:ext cx="4115514" cy="2747963"/>
          </a:xfrm>
          <a:prstGeom prst="rect">
            <a:avLst/>
          </a:prstGeom>
          <a:effectLst>
            <a:softEdge rad="317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581400"/>
            <a:ext cx="3921417" cy="2483880"/>
          </a:xfrm>
          <a:prstGeom prst="rect">
            <a:avLst/>
          </a:prstGeom>
          <a:effectLst>
            <a:softEdge rad="317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146" y="562356"/>
            <a:ext cx="3606054" cy="2690992"/>
          </a:xfrm>
          <a:prstGeom prst="rect">
            <a:avLst/>
          </a:prstGeom>
          <a:effectLst>
            <a:softEdge rad="317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303" y="3505200"/>
            <a:ext cx="4004097" cy="2560080"/>
          </a:xfrm>
          <a:prstGeom prst="rect">
            <a:avLst/>
          </a:prstGeom>
          <a:effectLst>
            <a:softEdge rad="127000"/>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621" y="1524000"/>
            <a:ext cx="3685944" cy="2514600"/>
          </a:xfrm>
          <a:prstGeom prst="rect">
            <a:avLst/>
          </a:prstGeom>
          <a:effectLst>
            <a:softEdge rad="317500"/>
          </a:effectLst>
        </p:spPr>
      </p:pic>
    </p:spTree>
    <p:extLst>
      <p:ext uri="{BB962C8B-B14F-4D97-AF65-F5344CB8AC3E}">
        <p14:creationId xmlns:p14="http://schemas.microsoft.com/office/powerpoint/2010/main" val="3902860650"/>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552" y="2379355"/>
            <a:ext cx="2744114" cy="183032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747" y="3882851"/>
            <a:ext cx="3711053" cy="1832149"/>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sharpenSoften amount="61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00958" y="3820923"/>
            <a:ext cx="2002948" cy="197027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2743201"/>
            <a:ext cx="2070315" cy="28194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8266" y="3882849"/>
            <a:ext cx="2741850" cy="1832151"/>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5295" y="1066800"/>
            <a:ext cx="2024820" cy="167640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953" y="1066800"/>
            <a:ext cx="1985263" cy="2531309"/>
          </a:xfrm>
          <a:prstGeom prst="rect">
            <a:avLst/>
          </a:prstGeom>
        </p:spPr>
      </p:pic>
      <p:pic>
        <p:nvPicPr>
          <p:cNvPr id="4" name="Content Placeholder 3"/>
          <p:cNvPicPr>
            <a:picLocks noGrp="1" noChangeAspect="1"/>
          </p:cNvPicPr>
          <p:nvPr>
            <p:ph idx="1"/>
          </p:nvPr>
        </p:nvPicPr>
        <p:blipFill>
          <a:blip r:embed="rId11" cstate="print">
            <a:extLst>
              <a:ext uri="{BEBA8EAE-BF5A-486C-A8C5-ECC9F3942E4B}">
                <a14:imgProps xmlns:a14="http://schemas.microsoft.com/office/drawing/2010/main">
                  <a14:imgLayer r:embed="rId12">
                    <a14:imgEffect>
                      <a14:sharpenSoften amount="61000"/>
                    </a14:imgEffect>
                    <a14:imgEffect>
                      <a14:brightnessContrast contrast="16000"/>
                    </a14:imgEffect>
                  </a14:imgLayer>
                </a14:imgProps>
              </a:ext>
              <a:ext uri="{28A0092B-C50C-407E-A947-70E740481C1C}">
                <a14:useLocalDpi xmlns:a14="http://schemas.microsoft.com/office/drawing/2010/main" val="0"/>
              </a:ext>
            </a:extLst>
          </a:blip>
          <a:stretch>
            <a:fillRect/>
          </a:stretch>
        </p:blipFill>
        <p:spPr>
          <a:xfrm>
            <a:off x="3019266" y="1066800"/>
            <a:ext cx="3046029" cy="1464955"/>
          </a:xfr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sharpenSoften amount="61000"/>
                    </a14:imgEffect>
                    <a14:imgEffect>
                      <a14:brightnessContrast contrast="19000"/>
                    </a14:imgEffect>
                  </a14:imgLayer>
                </a14:imgProps>
              </a:ext>
              <a:ext uri="{28A0092B-C50C-407E-A947-70E740481C1C}">
                <a14:useLocalDpi xmlns:a14="http://schemas.microsoft.com/office/drawing/2010/main" val="0"/>
              </a:ext>
            </a:extLst>
          </a:blip>
          <a:stretch>
            <a:fillRect/>
          </a:stretch>
        </p:blipFill>
        <p:spPr>
          <a:xfrm>
            <a:off x="982512" y="2379355"/>
            <a:ext cx="2514040" cy="1503495"/>
          </a:xfrm>
          <a:prstGeom prst="rect">
            <a:avLst/>
          </a:prstGeom>
        </p:spPr>
      </p:pic>
    </p:spTree>
    <p:extLst>
      <p:ext uri="{BB962C8B-B14F-4D97-AF65-F5344CB8AC3E}">
        <p14:creationId xmlns:p14="http://schemas.microsoft.com/office/powerpoint/2010/main" val="1357071844"/>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75" y="3405505"/>
            <a:ext cx="3577525" cy="24354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405504"/>
            <a:ext cx="3429000" cy="243540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675" y="1142999"/>
            <a:ext cx="3577525" cy="2262505"/>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sharpenSoften amount="96000"/>
                    </a14:imgEffect>
                    <a14:imgEffect>
                      <a14:brightnessContrast bright="-32000"/>
                    </a14:imgEffect>
                  </a14:imgLayer>
                </a14:imgProps>
              </a:ext>
              <a:ext uri="{28A0092B-C50C-407E-A947-70E740481C1C}">
                <a14:useLocalDpi xmlns:a14="http://schemas.microsoft.com/office/drawing/2010/main" val="0"/>
              </a:ext>
            </a:extLst>
          </a:blip>
          <a:stretch>
            <a:fillRect/>
          </a:stretch>
        </p:blipFill>
        <p:spPr>
          <a:xfrm>
            <a:off x="4648200" y="1155590"/>
            <a:ext cx="3429000" cy="2249915"/>
          </a:xfrm>
          <a:prstGeom prst="rect">
            <a:avLst/>
          </a:prstGeom>
        </p:spPr>
      </p:pic>
    </p:spTree>
    <p:extLst>
      <p:ext uri="{BB962C8B-B14F-4D97-AF65-F5344CB8AC3E}">
        <p14:creationId xmlns:p14="http://schemas.microsoft.com/office/powerpoint/2010/main" val="3044657418"/>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596" y="1066800"/>
            <a:ext cx="7077261" cy="46482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19400" y="1115704"/>
            <a:ext cx="3242836" cy="4572000"/>
          </a:xfrm>
        </p:spPr>
      </p:pic>
    </p:spTree>
    <p:extLst>
      <p:ext uri="{BB962C8B-B14F-4D97-AF65-F5344CB8AC3E}">
        <p14:creationId xmlns:p14="http://schemas.microsoft.com/office/powerpoint/2010/main" val="248942481"/>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94" y="1676400"/>
            <a:ext cx="330630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705423"/>
            <a:ext cx="3948192" cy="2989953"/>
          </a:xfrm>
          <a:prstGeom prst="rect">
            <a:avLst/>
          </a:prstGeom>
        </p:spPr>
      </p:pic>
    </p:spTree>
    <p:extLst>
      <p:ext uri="{BB962C8B-B14F-4D97-AF65-F5344CB8AC3E}">
        <p14:creationId xmlns:p14="http://schemas.microsoft.com/office/powerpoint/2010/main" val="61504059"/>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36000"/>
                    </a14:imgEffect>
                    <a14:imgEffect>
                      <a14:brightnessContrast bright="-14000" contrast="12000"/>
                    </a14:imgEffect>
                  </a14:imgLayer>
                </a14:imgProps>
              </a:ext>
              <a:ext uri="{28A0092B-C50C-407E-A947-70E740481C1C}">
                <a14:useLocalDpi xmlns:a14="http://schemas.microsoft.com/office/drawing/2010/main" val="0"/>
              </a:ext>
            </a:extLst>
          </a:blip>
          <a:stretch>
            <a:fillRect/>
          </a:stretch>
        </p:blipFill>
        <p:spPr>
          <a:xfrm>
            <a:off x="1014412" y="1066800"/>
            <a:ext cx="7091364" cy="4648200"/>
          </a:xfrm>
          <a:prstGeom prst="rect">
            <a:avLst/>
          </a:prstGeom>
        </p:spPr>
      </p:pic>
    </p:spTree>
    <p:extLst>
      <p:ext uri="{BB962C8B-B14F-4D97-AF65-F5344CB8AC3E}">
        <p14:creationId xmlns:p14="http://schemas.microsoft.com/office/powerpoint/2010/main" val="519214604"/>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07" y="3732576"/>
            <a:ext cx="1447800" cy="2287224"/>
          </a:xfrm>
          <a:prstGeom prst="rect">
            <a:avLst/>
          </a:prstGeom>
          <a:effectLst>
            <a:softEdge rad="127000"/>
          </a:effectLst>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9064642">
            <a:off x="2355262" y="1246166"/>
            <a:ext cx="3657600" cy="4565670"/>
          </a:xfr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1566">
            <a:off x="5227870" y="3593362"/>
            <a:ext cx="2669700" cy="1596585"/>
          </a:xfrm>
          <a:prstGeom prst="rect">
            <a:avLst/>
          </a:prstGeom>
          <a:effectLst>
            <a:softEdge rad="1270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1091339"/>
            <a:ext cx="2407448" cy="1719606"/>
          </a:xfrm>
          <a:prstGeom prst="rect">
            <a:avLst/>
          </a:prstGeom>
          <a:effectLst>
            <a:softEdge rad="127000"/>
          </a:effectLst>
        </p:spPr>
      </p:pic>
    </p:spTree>
    <p:extLst>
      <p:ext uri="{BB962C8B-B14F-4D97-AF65-F5344CB8AC3E}">
        <p14:creationId xmlns:p14="http://schemas.microsoft.com/office/powerpoint/2010/main" val="966511878"/>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648" y="1066800"/>
            <a:ext cx="7086600" cy="4648200"/>
          </a:xfrm>
        </p:spPr>
      </p:pic>
    </p:spTree>
    <p:extLst>
      <p:ext uri="{BB962C8B-B14F-4D97-AF65-F5344CB8AC3E}">
        <p14:creationId xmlns:p14="http://schemas.microsoft.com/office/powerpoint/2010/main" val="968202428"/>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63000"/>
                    </a14:imgEffect>
                    <a14:imgEffect>
                      <a14:brightnessContrast bright="-13000" contrast="20000"/>
                    </a14:imgEffect>
                  </a14:imgLayer>
                </a14:imgProps>
              </a:ext>
              <a:ext uri="{28A0092B-C50C-407E-A947-70E740481C1C}">
                <a14:useLocalDpi xmlns:a14="http://schemas.microsoft.com/office/drawing/2010/main" val="0"/>
              </a:ext>
            </a:extLst>
          </a:blip>
          <a:stretch>
            <a:fillRect/>
          </a:stretch>
        </p:blipFill>
        <p:spPr>
          <a:xfrm>
            <a:off x="1295400" y="1066800"/>
            <a:ext cx="6706890" cy="4838700"/>
          </a:xfrm>
        </p:spPr>
      </p:pic>
      <p:pic>
        <p:nvPicPr>
          <p:cNvPr id="2050"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78000"/>
                    </a14:imgEffect>
                    <a14:imgEffect>
                      <a14:brightnessContrast bright="11000" contrast="29000"/>
                    </a14:imgEffect>
                  </a14:imgLayer>
                </a14:imgProps>
              </a:ext>
              <a:ext uri="{28A0092B-C50C-407E-A947-70E740481C1C}">
                <a14:useLocalDpi xmlns:a14="http://schemas.microsoft.com/office/drawing/2010/main" val="0"/>
              </a:ext>
            </a:extLst>
          </a:blip>
          <a:srcRect r="16446"/>
          <a:stretch/>
        </p:blipFill>
        <p:spPr bwMode="auto">
          <a:xfrm>
            <a:off x="5152114" y="1092178"/>
            <a:ext cx="2834640" cy="190573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rightnessContrast bright="-31000" contrast="13000"/>
                    </a14:imgEffect>
                  </a14:imgLayer>
                </a14:imgProps>
              </a:ext>
              <a:ext uri="{28A0092B-C50C-407E-A947-70E740481C1C}">
                <a14:useLocalDpi xmlns:a14="http://schemas.microsoft.com/office/drawing/2010/main" val="0"/>
              </a:ext>
            </a:extLst>
          </a:blip>
          <a:stretch>
            <a:fillRect/>
          </a:stretch>
        </p:blipFill>
        <p:spPr>
          <a:xfrm>
            <a:off x="1309608" y="4038600"/>
            <a:ext cx="1541252" cy="1828799"/>
          </a:xfrm>
          <a:prstGeom prst="rect">
            <a:avLst/>
          </a:prstGeom>
          <a:effectLst>
            <a:softEdge rad="127000"/>
          </a:effectLst>
        </p:spPr>
      </p:pic>
    </p:spTree>
    <p:extLst>
      <p:ext uri="{BB962C8B-B14F-4D97-AF65-F5344CB8AC3E}">
        <p14:creationId xmlns:p14="http://schemas.microsoft.com/office/powerpoint/2010/main" val="990269917"/>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62000"/>
                    </a14:imgEffect>
                    <a14:imgEffect>
                      <a14:brightnessContrast bright="17000" contrast="31000"/>
                    </a14:imgEffect>
                  </a14:imgLayer>
                </a14:imgProps>
              </a:ext>
              <a:ext uri="{28A0092B-C50C-407E-A947-70E740481C1C}">
                <a14:useLocalDpi xmlns:a14="http://schemas.microsoft.com/office/drawing/2010/main" val="0"/>
              </a:ext>
            </a:extLst>
          </a:blip>
          <a:stretch>
            <a:fillRect/>
          </a:stretch>
        </p:blipFill>
        <p:spPr>
          <a:xfrm>
            <a:off x="990600" y="1066800"/>
            <a:ext cx="4004514" cy="2438400"/>
          </a:xfrm>
        </p:spPr>
      </p:pic>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3000"/>
                    </a14:imgEffect>
                    <a14:imgEffect>
                      <a14:saturation sat="130000"/>
                    </a14:imgEffect>
                    <a14:imgEffect>
                      <a14:brightnessContrast bright="3000" contrast="33000"/>
                    </a14:imgEffect>
                  </a14:imgLayer>
                </a14:imgProps>
              </a:ext>
              <a:ext uri="{28A0092B-C50C-407E-A947-70E740481C1C}">
                <a14:useLocalDpi xmlns:a14="http://schemas.microsoft.com/office/drawing/2010/main" val="0"/>
              </a:ext>
            </a:extLst>
          </a:blip>
          <a:srcRect/>
          <a:stretch>
            <a:fillRect/>
          </a:stretch>
        </p:blipFill>
        <p:spPr bwMode="auto">
          <a:xfrm>
            <a:off x="4572000" y="3320205"/>
            <a:ext cx="3733800" cy="24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artisticMarker trans="75000" size="52"/>
                    </a14:imgEffect>
                  </a14:imgLayer>
                </a14:imgProps>
              </a:ext>
              <a:ext uri="{28A0092B-C50C-407E-A947-70E740481C1C}">
                <a14:useLocalDpi xmlns:a14="http://schemas.microsoft.com/office/drawing/2010/main" val="0"/>
              </a:ext>
            </a:extLst>
          </a:blip>
          <a:stretch>
            <a:fillRect/>
          </a:stretch>
        </p:blipFill>
        <p:spPr>
          <a:xfrm>
            <a:off x="6142495" y="1143000"/>
            <a:ext cx="1621585" cy="1915485"/>
          </a:xfrm>
          <a:prstGeom prst="rect">
            <a:avLst/>
          </a:prstGeom>
          <a:effectLst>
            <a:glow>
              <a:schemeClr val="accent1"/>
            </a:glow>
            <a:softEdge rad="317500"/>
          </a:effectLst>
          <a:scene3d>
            <a:camera prst="isometricOffAxis2Left"/>
            <a:lightRig rig="threePt" dir="t"/>
          </a:scene3d>
        </p:spPr>
      </p:pic>
      <p:pic>
        <p:nvPicPr>
          <p:cNvPr id="5" name="Picture 4"/>
          <p:cNvPicPr>
            <a:picLocks noChangeAspect="1"/>
          </p:cNvPicPr>
          <p:nvPr/>
        </p:nvPicPr>
        <p:blipFill>
          <a:blip r:embed="rId9" cstate="print">
            <a:extLst>
              <a:ext uri="{BEBA8EAE-BF5A-486C-A8C5-ECC9F3942E4B}">
                <a14:imgProps xmlns:a14="http://schemas.microsoft.com/office/drawing/2010/main">
                  <a14:imgLayer r:embed="rId8">
                    <a14:imgEffect>
                      <a14:artisticFilmGrain trans="71000" grainSize="52"/>
                    </a14:imgEffect>
                  </a14:imgLayer>
                </a14:imgProps>
              </a:ext>
              <a:ext uri="{28A0092B-C50C-407E-A947-70E740481C1C}">
                <a14:useLocalDpi xmlns:a14="http://schemas.microsoft.com/office/drawing/2010/main" val="0"/>
              </a:ext>
            </a:extLst>
          </a:blip>
          <a:stretch>
            <a:fillRect/>
          </a:stretch>
        </p:blipFill>
        <p:spPr>
          <a:xfrm>
            <a:off x="1600200" y="3768203"/>
            <a:ext cx="1621585" cy="1915485"/>
          </a:xfrm>
          <a:prstGeom prst="rect">
            <a:avLst/>
          </a:prstGeom>
          <a:effectLst>
            <a:softEdge rad="317500"/>
          </a:effectLst>
          <a:scene3d>
            <a:camera prst="isometricOffAxis2Left"/>
            <a:lightRig rig="threePt" dir="t"/>
          </a:scene3d>
        </p:spPr>
      </p:pic>
    </p:spTree>
    <p:extLst>
      <p:ext uri="{BB962C8B-B14F-4D97-AF65-F5344CB8AC3E}">
        <p14:creationId xmlns:p14="http://schemas.microsoft.com/office/powerpoint/2010/main" val="2347249456"/>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8922" y="2193012"/>
            <a:ext cx="5638800" cy="3493045"/>
          </a:xfrm>
          <a:prstGeom prst="rect">
            <a:avLst/>
          </a:prstGeom>
        </p:spPr>
      </p:pic>
      <p:pic>
        <p:nvPicPr>
          <p:cNvPr id="307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004808" y="1113294"/>
            <a:ext cx="461162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artisticFilmGrain trans="71000" grainSize="52"/>
                    </a14:imgEffect>
                  </a14:imgLayer>
                </a14:imgProps>
              </a:ext>
              <a:ext uri="{28A0092B-C50C-407E-A947-70E740481C1C}">
                <a14:useLocalDpi xmlns:a14="http://schemas.microsoft.com/office/drawing/2010/main" val="0"/>
              </a:ext>
            </a:extLst>
          </a:blip>
          <a:stretch>
            <a:fillRect/>
          </a:stretch>
        </p:blipFill>
        <p:spPr>
          <a:xfrm>
            <a:off x="965055" y="4075843"/>
            <a:ext cx="1277034" cy="1508487"/>
          </a:xfrm>
          <a:prstGeom prst="rect">
            <a:avLst/>
          </a:prstGeom>
          <a:effectLst>
            <a:softEdge rad="317500"/>
          </a:effectLst>
          <a:scene3d>
            <a:camera prst="isometricOffAxis2Left"/>
            <a:lightRig rig="threePt" dir="t"/>
          </a:scene3d>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838200"/>
            <a:ext cx="1182687"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369414"/>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17000"/>
                    </a14:imgEffect>
                  </a14:imgLayer>
                </a14:imgProps>
              </a:ext>
              <a:ext uri="{28A0092B-C50C-407E-A947-70E740481C1C}">
                <a14:useLocalDpi xmlns:a14="http://schemas.microsoft.com/office/drawing/2010/main" val="0"/>
              </a:ext>
            </a:extLst>
          </a:blip>
          <a:stretch>
            <a:fillRect/>
          </a:stretch>
        </p:blipFill>
        <p:spPr>
          <a:xfrm>
            <a:off x="989311" y="1066800"/>
            <a:ext cx="7103388" cy="4648200"/>
          </a:xfrm>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sharpenSoften amount="52000"/>
                    </a14:imgEffect>
                    <a14:imgEffect>
                      <a14:brightnessContrast contrast="19000"/>
                    </a14:imgEffect>
                  </a14:imgLayer>
                </a14:imgProps>
              </a:ext>
              <a:ext uri="{28A0092B-C50C-407E-A947-70E740481C1C}">
                <a14:useLocalDpi xmlns:a14="http://schemas.microsoft.com/office/drawing/2010/main" val="0"/>
              </a:ext>
            </a:extLst>
          </a:blip>
          <a:stretch>
            <a:fillRect/>
          </a:stretch>
        </p:blipFill>
        <p:spPr>
          <a:xfrm>
            <a:off x="960895" y="875654"/>
            <a:ext cx="3695075" cy="2209800"/>
          </a:xfrm>
          <a:prstGeom prst="rect">
            <a:avLst/>
          </a:prstGeom>
          <a:effectLst>
            <a:softEdge rad="317500"/>
          </a:effectLst>
        </p:spPr>
      </p:pic>
      <p:sp>
        <p:nvSpPr>
          <p:cNvPr id="3" name="Up Arrow 2"/>
          <p:cNvSpPr/>
          <p:nvPr/>
        </p:nvSpPr>
        <p:spPr>
          <a:xfrm flipH="1">
            <a:off x="2894156" y="2286000"/>
            <a:ext cx="230043" cy="1676400"/>
          </a:xfrm>
          <a:prstGeom prst="upArrow">
            <a:avLst/>
          </a:prstGeom>
          <a:solidFill>
            <a:srgbClr val="00B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Callout 4"/>
          <p:cNvSpPr/>
          <p:nvPr/>
        </p:nvSpPr>
        <p:spPr>
          <a:xfrm>
            <a:off x="7058024" y="1980554"/>
            <a:ext cx="790575" cy="890264"/>
          </a:xfrm>
          <a:prstGeom prst="wedgeEllipseCallout">
            <a:avLst/>
          </a:prstGeom>
          <a:ln w="38100">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7238999" y="1980554"/>
            <a:ext cx="609600" cy="923330"/>
          </a:xfrm>
          <a:prstGeom prst="rect">
            <a:avLst/>
          </a:prstGeom>
          <a:noFill/>
        </p:spPr>
        <p:txBody>
          <a:bodyPr wrap="square" rtlCol="0">
            <a:spAutoFit/>
          </a:bodyPr>
          <a:lstStyle/>
          <a:p>
            <a:r>
              <a:rPr lang="en-CA" sz="5400" dirty="0" smtClean="0"/>
              <a:t>?</a:t>
            </a:r>
            <a:endParaRPr lang="en-CA" sz="5400" dirty="0"/>
          </a:p>
        </p:txBody>
      </p:sp>
    </p:spTree>
    <p:extLst>
      <p:ext uri="{BB962C8B-B14F-4D97-AF65-F5344CB8AC3E}">
        <p14:creationId xmlns:p14="http://schemas.microsoft.com/office/powerpoint/2010/main" val="3780202178"/>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2000"/>
                    </a14:imgEffect>
                  </a14:imgLayer>
                </a14:imgProps>
              </a:ext>
              <a:ext uri="{28A0092B-C50C-407E-A947-70E740481C1C}">
                <a14:useLocalDpi xmlns:a14="http://schemas.microsoft.com/office/drawing/2010/main" val="0"/>
              </a:ext>
            </a:extLst>
          </a:blip>
          <a:srcRect/>
          <a:stretch>
            <a:fillRect/>
          </a:stretch>
        </p:blipFill>
        <p:spPr bwMode="auto">
          <a:xfrm>
            <a:off x="1044575" y="1450975"/>
            <a:ext cx="70532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078521"/>
      </p:ext>
    </p:extLst>
  </p:cSld>
  <p:clrMapOvr>
    <a:masterClrMapping/>
  </p:clrMapOvr>
  <mc:AlternateContent xmlns:mc="http://schemas.openxmlformats.org/markup-compatibility/2006">
    <mc:Choice xmlns:p14="http://schemas.microsoft.com/office/powerpoint/2010/main" Requires="p14">
      <p:transition spd="slow" p14:dur="4000" advClick="0" advTm="21000">
        <p:split orient="vert"/>
      </p:transition>
    </mc:Choice>
    <mc:Fallback>
      <p:transition spd="slow" advClick="0" advTm="21000">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1054</TotalTime>
  <Words>1910</Words>
  <Application>Microsoft Office PowerPoint</Application>
  <PresentationFormat>On-screen Show (4:3)</PresentationFormat>
  <Paragraphs>45</Paragraphs>
  <Slides>21</Slides>
  <Notes>21</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Couture</vt:lpstr>
      <vt:lpstr>Bar-B-Queing Shakespeare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Bar-B-Queing Shakespeare</dc:title>
  <dc:creator>William M Tweedie</dc:creator>
  <cp:lastModifiedBy>William M Tweedie</cp:lastModifiedBy>
  <cp:revision>79</cp:revision>
  <cp:lastPrinted>2012-05-16T07:15:39Z</cp:lastPrinted>
  <dcterms:created xsi:type="dcterms:W3CDTF">2012-05-08T08:40:46Z</dcterms:created>
  <dcterms:modified xsi:type="dcterms:W3CDTF">2012-05-19T09:30:35Z</dcterms:modified>
</cp:coreProperties>
</file>