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8" r:id="rId2"/>
    <p:sldId id="256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76" r:id="rId13"/>
    <p:sldId id="267" r:id="rId14"/>
    <p:sldId id="268" r:id="rId15"/>
    <p:sldId id="269" r:id="rId16"/>
    <p:sldId id="275" r:id="rId17"/>
    <p:sldId id="270" r:id="rId18"/>
    <p:sldId id="274" r:id="rId19"/>
    <p:sldId id="280" r:id="rId20"/>
  </p:sldIdLst>
  <p:sldSz cx="9144000" cy="6858000" type="screen4x3"/>
  <p:notesSz cx="6797675" cy="9926638"/>
  <p:custDataLst>
    <p:tags r:id="rId2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BA74FA-FCA5-4E44-B056-C71D3ACDE5EB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D7AD40-E0A7-48AC-AD95-87AB74FADA2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1383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Origin of PRIME TASK as opposed to PRIME Approach.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D7AD40-E0A7-48AC-AD95-87AB74FADA28}" type="slidenum">
              <a:rPr lang="en-CA" smtClean="0"/>
              <a:pPr>
                <a:defRPr/>
              </a:pPr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160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Mediate:</a:t>
            </a:r>
          </a:p>
          <a:p>
            <a:pPr eaLnBrk="1" hangingPunct="1">
              <a:spcBef>
                <a:spcPct val="0"/>
              </a:spcBef>
            </a:pPr>
            <a:r>
              <a:rPr lang="en-US" b="1" smtClean="0"/>
              <a:t>:</a:t>
            </a:r>
            <a:r>
              <a:rPr lang="en-US" smtClean="0"/>
              <a:t> to bring accord out of by action as an intermediary </a:t>
            </a:r>
          </a:p>
          <a:p>
            <a:pPr eaLnBrk="1" hangingPunct="1">
              <a:spcBef>
                <a:spcPct val="0"/>
              </a:spcBef>
            </a:pPr>
            <a:r>
              <a:rPr lang="en-US" b="1" smtClean="0"/>
              <a:t>:</a:t>
            </a:r>
            <a:r>
              <a:rPr lang="en-US" smtClean="0"/>
              <a:t> to interpose between parties in order to reconcile them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Integrated: Language skills + ? ? ?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What kind of assessment and associated instruments could be used?</a:t>
            </a:r>
          </a:p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69303A-3F5F-4E64-8212-8BF776B2673E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CA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smtClean="0"/>
              <a:t>Research, Collaboration, Communication = Life-long Learning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CDED7E-E5F2-4FC5-B17F-49117140A7B7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CA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dirty="0" smtClean="0"/>
              <a:t>Preparing students: give example of initiating project on the Olympics in China… starting with building vocabulary – the lapel pin.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What materials need to be prepared first? – Assessment rubrics and forms! Materials needed by students to complete the project – physical and internet resources.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Driving question was: If you were chosen to work as a guide at the upcoming Olympics, what could you tell visitors about the Games?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9497AB-495C-47EF-9E3D-F2377029A4DF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CA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Review the handouts: Rubrics set expectations for quality and effort.</a:t>
            </a:r>
            <a:r>
              <a:rPr lang="en-CA" dirty="0" smtClean="0">
                <a:solidFill>
                  <a:srgbClr val="00B050"/>
                </a:solidFill>
              </a:rPr>
              <a:t> Individual or group work (preferable because intrapersonal and other styles of learners can learn to contribute while being respected and respecting others) </a:t>
            </a:r>
          </a:p>
          <a:p>
            <a:pPr eaLnBrk="1" hangingPunct="1"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AF8FDB-45B3-4127-A706-FB010BF5CECD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CA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smtClean="0"/>
              <a:t>How could such work be adapted for EFLA? 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8AD91D-E55A-4924-85E4-6F6B1736A69A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C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dirty="0" smtClean="0"/>
              <a:t>Before we look at Projects per se, 1. What  is PRIME as used here? </a:t>
            </a:r>
            <a:endParaRPr lang="en-CA" baseline="0" dirty="0" smtClean="0"/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PRIME = Practical, Relevant, Meaning-centered, Integrated and Enriching Learning in EFLA. An Andragogical Approach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What do each of these mean? How are they evident in classrooms?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2. What does Active Learning mean? With a partner or in a small group, list what you know or think the elements of active </a:t>
            </a:r>
            <a:r>
              <a:rPr lang="en-CA" b="0" dirty="0" smtClean="0"/>
              <a:t>EFL</a:t>
            </a:r>
            <a:r>
              <a:rPr lang="en-CA" dirty="0" smtClean="0"/>
              <a:t> learning are.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AD6B6-19D4-4A2D-9248-18C5BB21F711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C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dirty="0" smtClean="0"/>
              <a:t>What is your understanding of these statements? Do you agree with them?</a:t>
            </a:r>
            <a:r>
              <a:rPr lang="en-CA" baseline="0" dirty="0" smtClean="0"/>
              <a:t> Scale of 1-5; 1 being completely agree; 5 being completely disagree</a:t>
            </a:r>
          </a:p>
          <a:p>
            <a:pPr eaLnBrk="1" hangingPunct="1">
              <a:spcBef>
                <a:spcPct val="0"/>
              </a:spcBef>
            </a:pPr>
            <a:r>
              <a:rPr lang="en-CA" baseline="0" dirty="0" smtClean="0"/>
              <a:t>Valuing diversity How do you involve the intrapersonal learner?</a:t>
            </a:r>
          </a:p>
          <a:p>
            <a:pPr eaLnBrk="1" hangingPunct="1">
              <a:spcBef>
                <a:spcPct val="0"/>
              </a:spcBef>
            </a:pPr>
            <a:r>
              <a:rPr lang="en-CA" baseline="0" dirty="0" smtClean="0"/>
              <a:t>Situational predictability and language predictability.</a:t>
            </a:r>
            <a:endParaRPr lang="en-CA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9C6FCC-FD5B-4401-876A-59629651CDE3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C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Practicum examples: Do you know? Do you understand? Can you read? How can we improve questioning in the classroom?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How can we create such opportunities?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What multiple settings can be availed?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What does it mean to focus on communication? How can we effect this in classrooms? (organization of activities and echo?)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What responsibility do students ordinarily have? (homework/classwork)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476ACB-B6A3-4724-A8A7-EAC1400407A4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C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What is a discovery process? Shouldn’t learning be such? (as opposed to a routinized information receiving one)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What cooperative efforts do you foster in your classes?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How do you make the substance of a set curriculum relevant to students?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Do students have the opportunity for such investigation?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What classroom activities promote such thinking?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How can you support understanding?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endParaRPr lang="en-CA" dirty="0" smtClean="0"/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CA" dirty="0" smtClean="0"/>
              <a:t>Positive Learning can only happen when students are FULLY ENGAGED in the PROCESS – i.e.</a:t>
            </a:r>
            <a:r>
              <a:rPr lang="en-CA" baseline="0" dirty="0" smtClean="0"/>
              <a:t> </a:t>
            </a:r>
            <a:r>
              <a:rPr lang="en-CA" dirty="0" smtClean="0"/>
              <a:t>MOTIVATED! When are students motivated? What are the elements a facilitator of learning must always bear in mind for each of his/her students? Here’s my paradigm for managing motivation: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663D83-B7DC-426C-B850-BD72324F22C5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CA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dirty="0" smtClean="0"/>
              <a:t>Physical – Physically present for learning (in the door, in a conducive environment)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Social – Socially comfortable (wants to be there)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Psychological – Self confident (knows s/he can learn - self esteem)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Emotional – Positive (has a good feeling about the process)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Active – Participating (curiosity aroused - initiates &amp; directs learning)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Cognitive – Aware (recognizes the process is necessary or useful)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Progressing – Naturally (controls, monitors and evaluates progress)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Engagement = Motivation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Teased</a:t>
            </a:r>
            <a:r>
              <a:rPr lang="en-CA" baseline="0" dirty="0" smtClean="0"/>
              <a:t> with some questions about MI and Motivation, </a:t>
            </a:r>
            <a:r>
              <a:rPr lang="en-CA" dirty="0" smtClean="0"/>
              <a:t>Now let’s look at what projects are all about and how PBL satisfies</a:t>
            </a:r>
            <a:r>
              <a:rPr lang="en-CA" baseline="0" dirty="0" smtClean="0"/>
              <a:t> the principles of </a:t>
            </a:r>
            <a:r>
              <a:rPr lang="en-CA" dirty="0" smtClean="0"/>
              <a:t>Active Learning to the greatest extent.</a:t>
            </a:r>
          </a:p>
          <a:p>
            <a:pPr eaLnBrk="1" hangingPunct="1">
              <a:spcBef>
                <a:spcPct val="0"/>
              </a:spcBef>
            </a:pPr>
            <a:r>
              <a:rPr lang="en-CA" dirty="0" smtClean="0"/>
              <a:t>What</a:t>
            </a:r>
            <a:r>
              <a:rPr lang="en-CA" baseline="0" dirty="0" smtClean="0"/>
              <a:t> is a learning project? Do you use projects in your “teaching”? What kinds of projects?</a:t>
            </a:r>
          </a:p>
          <a:p>
            <a:pPr eaLnBrk="1" hangingPunct="1">
              <a:spcBef>
                <a:spcPct val="0"/>
              </a:spcBef>
            </a:pPr>
            <a:r>
              <a:rPr lang="en-CA" baseline="0" dirty="0" smtClean="0"/>
              <a:t>3 types have been defined in the literature. </a:t>
            </a:r>
            <a:endParaRPr lang="en-CA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6DFF9-1216-4931-9B65-BC53E960BE07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C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dirty="0" smtClean="0"/>
              <a:t>1a, like pretending you are in a restaurant and ordering lunch - </a:t>
            </a:r>
            <a:r>
              <a:rPr lang="en-CA" dirty="0" smtClean="0">
                <a:solidFill>
                  <a:srgbClr val="00B050"/>
                </a:solidFill>
              </a:rPr>
              <a:t>(role play) (gap-fill exercises) prescribed in textbook or by teacher - often not very relevant.</a:t>
            </a:r>
            <a:r>
              <a:rPr lang="en-CA" dirty="0" smtClean="0"/>
              <a:t> 1b, or getting information from another student to fill in the blanks you don’t have 2, PRIME Real Talk 3, holistic includes so called 21</a:t>
            </a:r>
            <a:r>
              <a:rPr lang="en-CA" baseline="30000" dirty="0" smtClean="0"/>
              <a:t>st</a:t>
            </a:r>
            <a:r>
              <a:rPr lang="en-CA" dirty="0" smtClean="0"/>
              <a:t> century skills Has a driving question…– We will examine the 3</a:t>
            </a:r>
            <a:r>
              <a:rPr lang="en-CA" baseline="30000" dirty="0" smtClean="0"/>
              <a:t>rd</a:t>
            </a:r>
            <a:r>
              <a:rPr lang="en-CA" dirty="0" smtClean="0"/>
              <a:t> type.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8E50FB-2104-4EA2-90E2-4D59AE75A49B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CA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smtClean="0"/>
              <a:t>How can the Teaching and Learning Objectives be different? Is what is taught necessarily what students are expected to learn?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8E9566-F5CC-4B69-AFDA-92F39B422F29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CA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smtClean="0"/>
              <a:t>Again, How can we make the tasks (in a project) authentic? Engaging?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B9690-B387-41E7-9B0A-6A42E6183D65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C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 userDrawn="1"/>
          </p:nvSpPr>
          <p:spPr>
            <a:xfrm>
              <a:off x="4953000" y="0"/>
              <a:ext cx="4191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43" descr="C:\Documents and Settings\walterl\Local Settings\Temporary Internet Files\Content.IE5\8QFQOUW9\MPj04394690000[1]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63886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3425" y="1958975"/>
            <a:ext cx="7021975" cy="1470025"/>
          </a:xfrm>
          <a:solidFill>
            <a:schemeClr val="bg1">
              <a:alpha val="6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4012" y="3733800"/>
            <a:ext cx="6400800" cy="1219200"/>
          </a:xfrm>
          <a:solidFill>
            <a:schemeClr val="bg1">
              <a:alpha val="6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CA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solidFill>
            <a:schemeClr val="bg1">
              <a:alpha val="65000"/>
            </a:schemeClr>
          </a:solidFill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pPr>
              <a:defRPr/>
            </a:pPr>
            <a:fld id="{343C260F-E956-4FA7-A3F1-50FEE4792669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alpha val="65000"/>
            </a:schemeClr>
          </a:solidFill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alpha val="65000"/>
            </a:schemeClr>
          </a:solidFill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pPr>
              <a:defRPr/>
            </a:pPr>
            <a:fld id="{2933B6AA-CC7E-4A01-AFA2-B6F1FF59B52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815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A28C9-EB1F-4893-A471-F4BEB05EB384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CDB3F-E121-49C9-833C-DEFDC4F656D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451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F93B5-14A4-4C82-9A3D-0BB657C2BEAE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EF641-3E13-4934-9D3E-E403BF07710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26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CE87B-4764-48DC-8900-CE3DFB17C444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63B74-ACE7-4439-953C-BB40E524028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925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 userDrawn="1"/>
          </p:nvSpPr>
          <p:spPr>
            <a:xfrm>
              <a:off x="4953000" y="0"/>
              <a:ext cx="4191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43" descr="C:\Documents and Settings\walterl\Local Settings\Temporary Internet Files\Content.IE5\8QFQOUW9\MPj04394690000[1]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63886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bg1">
              <a:alpha val="80000"/>
            </a:schemeClr>
          </a:solidFill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solidFill>
            <a:schemeClr val="bg1">
              <a:alpha val="80000"/>
            </a:schemeClr>
          </a:solidFill>
        </p:spPr>
        <p:txBody>
          <a:bodyPr anchor="b"/>
          <a:lstStyle>
            <a:lvl1pPr marL="0" indent="0">
              <a:buNone/>
              <a:defRPr sz="2000" b="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solidFill>
            <a:schemeClr val="bg1">
              <a:alpha val="65000"/>
            </a:schemeClr>
          </a:solidFill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3C485-2F36-494C-BA9A-481BC0ECFBFC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alpha val="65000"/>
            </a:schemeClr>
          </a:solidFill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alpha val="65000"/>
            </a:schemeClr>
          </a:solidFill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3CE13-4C5C-4672-8DEB-1D1DE0A83F5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53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B8A7A-D4D6-4A10-AD35-9355B83E43C5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9C514-CDAE-4039-A53E-F1DB6096C8F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743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62199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199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D8D31-0527-4124-A5F9-D47546E21C94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A8CF1-2473-40F7-98ED-F64AE3B7937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328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 userDrawn="1"/>
          </p:nvSpPr>
          <p:spPr>
            <a:xfrm>
              <a:off x="4953000" y="0"/>
              <a:ext cx="4191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" name="Picture 143" descr="C:\Documents and Settings\walterl\Local Settings\Temporary Internet Files\Content.IE5\8QFQOUW9\MPj04394690000[1]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63886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5CF90-5711-4AA4-997F-5C0AF8446DB2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B9E54-2D7E-4BE0-B829-76E8D641B85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662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 userDrawn="1"/>
          </p:nvSpPr>
          <p:spPr>
            <a:xfrm>
              <a:off x="4953000" y="0"/>
              <a:ext cx="4191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4" name="Picture 143" descr="C:\Documents and Settings\walterl\Local Settings\Temporary Internet Files\Content.IE5\8QFQOUW9\MPj04394690000[1]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63886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0FB81-FC18-414A-AF85-8DE1E20913B7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40639-3B4C-4099-9282-68E82F4C9D3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258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43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516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BB3FC-41A5-4519-8FE3-7C8188B66685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19E25-3E21-47AB-BA31-F147EFB4FC9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145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 smtClean="0"/>
              <a:t>Click icon to add picture</a:t>
            </a:r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7F00A-54C6-4DA8-BAE7-58778B22BE17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0D0CB-F4B0-496C-8249-2DFAAB1B0CA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620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-76200" y="0"/>
            <a:ext cx="9220200" cy="6858000"/>
            <a:chOff x="-76200" y="0"/>
            <a:chExt cx="92202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033" name="Group 125"/>
            <p:cNvGrpSpPr>
              <a:grpSpLocks/>
            </p:cNvGrpSpPr>
            <p:nvPr/>
          </p:nvGrpSpPr>
          <p:grpSpPr bwMode="auto">
            <a:xfrm>
              <a:off x="-76200" y="0"/>
              <a:ext cx="9220200" cy="6705600"/>
              <a:chOff x="-76200" y="0"/>
              <a:chExt cx="9220200" cy="6705600"/>
            </a:xfrm>
          </p:grpSpPr>
          <p:grpSp>
            <p:nvGrpSpPr>
              <p:cNvPr id="1034" name="Group 25"/>
              <p:cNvGrpSpPr>
                <a:grpSpLocks/>
              </p:cNvGrpSpPr>
              <p:nvPr/>
            </p:nvGrpSpPr>
            <p:grpSpPr bwMode="auto">
              <a:xfrm>
                <a:off x="19050" y="0"/>
                <a:ext cx="8915400" cy="914400"/>
                <a:chOff x="76200" y="114300"/>
                <a:chExt cx="8915400" cy="914400"/>
              </a:xfrm>
            </p:grpSpPr>
            <p:grpSp>
              <p:nvGrpSpPr>
                <p:cNvPr id="1093" name="Group 5"/>
                <p:cNvGrpSpPr>
                  <a:grpSpLocks/>
                </p:cNvGrpSpPr>
                <p:nvPr/>
              </p:nvGrpSpPr>
              <p:grpSpPr bwMode="auto">
                <a:xfrm>
                  <a:off x="76200" y="152400"/>
                  <a:ext cx="1752600" cy="838200"/>
                  <a:chOff x="2255520" y="228600"/>
                  <a:chExt cx="4632960" cy="2133600"/>
                </a:xfrm>
              </p:grpSpPr>
              <p:pic>
                <p:nvPicPr>
                  <p:cNvPr id="1113" name="Picture 2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67143"/>
                  <a:stretch>
                    <a:fillRect/>
                  </a:stretch>
                </p:blipFill>
                <p:spPr bwMode="auto">
                  <a:xfrm>
                    <a:off x="2255520" y="228600"/>
                    <a:ext cx="4632960" cy="21030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0" name="Isosceles Triangle 4"/>
                  <p:cNvSpPr/>
                  <p:nvPr/>
                </p:nvSpPr>
                <p:spPr>
                  <a:xfrm>
                    <a:off x="5944264" y="2208645"/>
                    <a:ext cx="381882" cy="153555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94" name="Group 11"/>
                <p:cNvGrpSpPr>
                  <a:grpSpLocks/>
                </p:cNvGrpSpPr>
                <p:nvPr/>
              </p:nvGrpSpPr>
              <p:grpSpPr bwMode="auto">
                <a:xfrm>
                  <a:off x="1920240" y="152402"/>
                  <a:ext cx="1706880" cy="838200"/>
                  <a:chOff x="2255520" y="2057400"/>
                  <a:chExt cx="4632960" cy="2514600"/>
                </a:xfrm>
              </p:grpSpPr>
              <p:pic>
                <p:nvPicPr>
                  <p:cNvPr id="1108" name="Picture 3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1429" b="33571"/>
                  <a:stretch>
                    <a:fillRect/>
                  </a:stretch>
                </p:blipFill>
                <p:spPr bwMode="auto">
                  <a:xfrm>
                    <a:off x="2255520" y="2240267"/>
                    <a:ext cx="4632960" cy="22402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5" name="Rectangle 7"/>
                  <p:cNvSpPr/>
                  <p:nvPr/>
                </p:nvSpPr>
                <p:spPr>
                  <a:xfrm>
                    <a:off x="2821715" y="2057394"/>
                    <a:ext cx="534307" cy="457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6" name="Rectangle 8"/>
                  <p:cNvSpPr/>
                  <p:nvPr/>
                </p:nvSpPr>
                <p:spPr>
                  <a:xfrm>
                    <a:off x="3200900" y="2057394"/>
                    <a:ext cx="685118" cy="304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7" name="Rectangle 9"/>
                  <p:cNvSpPr/>
                  <p:nvPr/>
                </p:nvSpPr>
                <p:spPr>
                  <a:xfrm>
                    <a:off x="5105447" y="4267194"/>
                    <a:ext cx="1219425" cy="304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8" name="Rectangle 10"/>
                  <p:cNvSpPr/>
                  <p:nvPr/>
                </p:nvSpPr>
                <p:spPr>
                  <a:xfrm>
                    <a:off x="3127647" y="4419594"/>
                    <a:ext cx="301625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95" name="Group 15"/>
                <p:cNvGrpSpPr>
                  <a:grpSpLocks/>
                </p:cNvGrpSpPr>
                <p:nvPr/>
              </p:nvGrpSpPr>
              <p:grpSpPr bwMode="auto">
                <a:xfrm>
                  <a:off x="3718560" y="114300"/>
                  <a:ext cx="1630680" cy="914400"/>
                  <a:chOff x="2255520" y="3810000"/>
                  <a:chExt cx="4632960" cy="2819400"/>
                </a:xfrm>
              </p:grpSpPr>
              <p:pic>
                <p:nvPicPr>
                  <p:cNvPr id="1105" name="Picture 4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1429"/>
                  <a:stretch>
                    <a:fillRect/>
                  </a:stretch>
                </p:blipFill>
                <p:spPr bwMode="auto">
                  <a:xfrm>
                    <a:off x="2255520" y="4160473"/>
                    <a:ext cx="4632960" cy="24689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" name="Rectangle 13"/>
                  <p:cNvSpPr/>
                  <p:nvPr/>
                </p:nvSpPr>
                <p:spPr>
                  <a:xfrm>
                    <a:off x="5257563" y="3888317"/>
                    <a:ext cx="460049" cy="3769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3" name="Oval 14"/>
                  <p:cNvSpPr/>
                  <p:nvPr/>
                </p:nvSpPr>
                <p:spPr>
                  <a:xfrm>
                    <a:off x="3124201" y="3810000"/>
                    <a:ext cx="1141100" cy="6852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96" name="Group 16"/>
                <p:cNvGrpSpPr>
                  <a:grpSpLocks/>
                </p:cNvGrpSpPr>
                <p:nvPr/>
              </p:nvGrpSpPr>
              <p:grpSpPr bwMode="auto">
                <a:xfrm>
                  <a:off x="5440680" y="152400"/>
                  <a:ext cx="1752600" cy="838200"/>
                  <a:chOff x="2255520" y="228600"/>
                  <a:chExt cx="4632960" cy="2133600"/>
                </a:xfrm>
              </p:grpSpPr>
              <p:pic>
                <p:nvPicPr>
                  <p:cNvPr id="1103" name="Picture 2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67143"/>
                  <a:stretch>
                    <a:fillRect/>
                  </a:stretch>
                </p:blipFill>
                <p:spPr bwMode="auto">
                  <a:xfrm>
                    <a:off x="2255520" y="228600"/>
                    <a:ext cx="4632960" cy="21030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0" name="Isosceles Triangle 79"/>
                  <p:cNvSpPr/>
                  <p:nvPr/>
                </p:nvSpPr>
                <p:spPr>
                  <a:xfrm>
                    <a:off x="5943423" y="2208645"/>
                    <a:ext cx="381885" cy="153555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97" name="Group 19"/>
                <p:cNvGrpSpPr>
                  <a:grpSpLocks/>
                </p:cNvGrpSpPr>
                <p:nvPr/>
              </p:nvGrpSpPr>
              <p:grpSpPr bwMode="auto">
                <a:xfrm>
                  <a:off x="7284720" y="152402"/>
                  <a:ext cx="1706880" cy="838200"/>
                  <a:chOff x="2255520" y="2057400"/>
                  <a:chExt cx="4632960" cy="2514600"/>
                </a:xfrm>
              </p:grpSpPr>
              <p:pic>
                <p:nvPicPr>
                  <p:cNvPr id="1098" name="Picture 3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1429" b="33571"/>
                  <a:stretch>
                    <a:fillRect/>
                  </a:stretch>
                </p:blipFill>
                <p:spPr bwMode="auto">
                  <a:xfrm>
                    <a:off x="2255520" y="2240267"/>
                    <a:ext cx="4632960" cy="22402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5" name="Rectangle 74"/>
                  <p:cNvSpPr/>
                  <p:nvPr/>
                </p:nvSpPr>
                <p:spPr>
                  <a:xfrm>
                    <a:off x="2820851" y="2057394"/>
                    <a:ext cx="534307" cy="457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>
                  <a:xfrm>
                    <a:off x="3200037" y="2057394"/>
                    <a:ext cx="685121" cy="304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5104584" y="4267194"/>
                    <a:ext cx="1219428" cy="304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3126787" y="4419594"/>
                    <a:ext cx="301625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5" name="Group 29"/>
              <p:cNvGrpSpPr>
                <a:grpSpLocks/>
              </p:cNvGrpSpPr>
              <p:nvPr/>
            </p:nvGrpSpPr>
            <p:grpSpPr bwMode="auto">
              <a:xfrm flipH="1">
                <a:off x="19050" y="5791200"/>
                <a:ext cx="8915400" cy="914400"/>
                <a:chOff x="76200" y="114300"/>
                <a:chExt cx="8915400" cy="914400"/>
              </a:xfrm>
            </p:grpSpPr>
            <p:grpSp>
              <p:nvGrpSpPr>
                <p:cNvPr id="1071" name="Group 5"/>
                <p:cNvGrpSpPr>
                  <a:grpSpLocks/>
                </p:cNvGrpSpPr>
                <p:nvPr/>
              </p:nvGrpSpPr>
              <p:grpSpPr bwMode="auto">
                <a:xfrm>
                  <a:off x="76200" y="152400"/>
                  <a:ext cx="1752600" cy="838200"/>
                  <a:chOff x="2255520" y="228600"/>
                  <a:chExt cx="4632960" cy="2133600"/>
                </a:xfrm>
              </p:grpSpPr>
              <p:pic>
                <p:nvPicPr>
                  <p:cNvPr id="1091" name="Picture 2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67143"/>
                  <a:stretch>
                    <a:fillRect/>
                  </a:stretch>
                </p:blipFill>
                <p:spPr bwMode="auto">
                  <a:xfrm>
                    <a:off x="2255520" y="228600"/>
                    <a:ext cx="4632960" cy="21030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8" name="Isosceles Triangle 4"/>
                  <p:cNvSpPr/>
                  <p:nvPr/>
                </p:nvSpPr>
                <p:spPr>
                  <a:xfrm>
                    <a:off x="5944261" y="2208645"/>
                    <a:ext cx="381885" cy="153555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72" name="Group 11"/>
                <p:cNvGrpSpPr>
                  <a:grpSpLocks/>
                </p:cNvGrpSpPr>
                <p:nvPr/>
              </p:nvGrpSpPr>
              <p:grpSpPr bwMode="auto">
                <a:xfrm>
                  <a:off x="1920240" y="152404"/>
                  <a:ext cx="1706880" cy="838200"/>
                  <a:chOff x="2255520" y="2057400"/>
                  <a:chExt cx="4632960" cy="2514600"/>
                </a:xfrm>
              </p:grpSpPr>
              <p:pic>
                <p:nvPicPr>
                  <p:cNvPr id="1086" name="Picture 3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1429" b="33571"/>
                  <a:stretch>
                    <a:fillRect/>
                  </a:stretch>
                </p:blipFill>
                <p:spPr bwMode="auto">
                  <a:xfrm>
                    <a:off x="2255520" y="2240267"/>
                    <a:ext cx="4632960" cy="22402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3" name="Rectangle 62"/>
                  <p:cNvSpPr/>
                  <p:nvPr/>
                </p:nvSpPr>
                <p:spPr>
                  <a:xfrm>
                    <a:off x="2821712" y="2057388"/>
                    <a:ext cx="534307" cy="457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00898" y="2057388"/>
                    <a:ext cx="685121" cy="304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5105444" y="4267188"/>
                    <a:ext cx="1219428" cy="304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3127647" y="4419588"/>
                    <a:ext cx="301625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73" name="Group 15"/>
                <p:cNvGrpSpPr>
                  <a:grpSpLocks/>
                </p:cNvGrpSpPr>
                <p:nvPr/>
              </p:nvGrpSpPr>
              <p:grpSpPr bwMode="auto">
                <a:xfrm>
                  <a:off x="3718560" y="114300"/>
                  <a:ext cx="1630680" cy="914400"/>
                  <a:chOff x="2255520" y="3810000"/>
                  <a:chExt cx="4632960" cy="2819400"/>
                </a:xfrm>
              </p:grpSpPr>
              <p:pic>
                <p:nvPicPr>
                  <p:cNvPr id="1083" name="Picture 4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1429"/>
                  <a:stretch>
                    <a:fillRect/>
                  </a:stretch>
                </p:blipFill>
                <p:spPr bwMode="auto">
                  <a:xfrm>
                    <a:off x="2255520" y="4160473"/>
                    <a:ext cx="4632960" cy="24689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0" name="Rectangle 43"/>
                  <p:cNvSpPr/>
                  <p:nvPr/>
                </p:nvSpPr>
                <p:spPr>
                  <a:xfrm>
                    <a:off x="5257563" y="3888317"/>
                    <a:ext cx="460049" cy="3769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1" name="Oval 44"/>
                  <p:cNvSpPr/>
                  <p:nvPr/>
                </p:nvSpPr>
                <p:spPr>
                  <a:xfrm>
                    <a:off x="3124199" y="3810000"/>
                    <a:ext cx="1141102" cy="6852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74" name="Group 16"/>
                <p:cNvGrpSpPr>
                  <a:grpSpLocks/>
                </p:cNvGrpSpPr>
                <p:nvPr/>
              </p:nvGrpSpPr>
              <p:grpSpPr bwMode="auto">
                <a:xfrm>
                  <a:off x="5440680" y="152400"/>
                  <a:ext cx="1752600" cy="838200"/>
                  <a:chOff x="2255520" y="228600"/>
                  <a:chExt cx="4632960" cy="2133600"/>
                </a:xfrm>
              </p:grpSpPr>
              <p:pic>
                <p:nvPicPr>
                  <p:cNvPr id="1081" name="Picture 2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67143"/>
                  <a:stretch>
                    <a:fillRect/>
                  </a:stretch>
                </p:blipFill>
                <p:spPr bwMode="auto">
                  <a:xfrm>
                    <a:off x="2255520" y="228600"/>
                    <a:ext cx="4632960" cy="21030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8" name="Isosceles Triangle 41"/>
                  <p:cNvSpPr/>
                  <p:nvPr/>
                </p:nvSpPr>
                <p:spPr>
                  <a:xfrm>
                    <a:off x="5943423" y="2208645"/>
                    <a:ext cx="381882" cy="153555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75" name="Group 19"/>
                <p:cNvGrpSpPr>
                  <a:grpSpLocks/>
                </p:cNvGrpSpPr>
                <p:nvPr/>
              </p:nvGrpSpPr>
              <p:grpSpPr bwMode="auto">
                <a:xfrm>
                  <a:off x="7284720" y="152404"/>
                  <a:ext cx="1706880" cy="838200"/>
                  <a:chOff x="2255520" y="2057400"/>
                  <a:chExt cx="4632960" cy="2514600"/>
                </a:xfrm>
              </p:grpSpPr>
              <p:pic>
                <p:nvPicPr>
                  <p:cNvPr id="1076" name="Picture 3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1429" b="33571"/>
                  <a:stretch>
                    <a:fillRect/>
                  </a:stretch>
                </p:blipFill>
                <p:spPr bwMode="auto">
                  <a:xfrm>
                    <a:off x="2255520" y="2240267"/>
                    <a:ext cx="4632960" cy="22402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3" name="Rectangle 52"/>
                  <p:cNvSpPr/>
                  <p:nvPr/>
                </p:nvSpPr>
                <p:spPr>
                  <a:xfrm>
                    <a:off x="2820851" y="2057388"/>
                    <a:ext cx="534307" cy="457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3200037" y="2057388"/>
                    <a:ext cx="685118" cy="304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5104584" y="4267188"/>
                    <a:ext cx="1219425" cy="304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3126784" y="4419588"/>
                    <a:ext cx="301625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6" name="Group 124"/>
              <p:cNvGrpSpPr>
                <a:grpSpLocks/>
              </p:cNvGrpSpPr>
              <p:nvPr/>
            </p:nvGrpSpPr>
            <p:grpSpPr bwMode="auto">
              <a:xfrm>
                <a:off x="-76200" y="977552"/>
                <a:ext cx="9220200" cy="4750496"/>
                <a:chOff x="-76200" y="977552"/>
                <a:chExt cx="9220200" cy="4750496"/>
              </a:xfrm>
            </p:grpSpPr>
            <p:grpSp>
              <p:nvGrpSpPr>
                <p:cNvPr id="1037" name="Group 118"/>
                <p:cNvGrpSpPr>
                  <a:grpSpLocks/>
                </p:cNvGrpSpPr>
                <p:nvPr/>
              </p:nvGrpSpPr>
              <p:grpSpPr bwMode="auto">
                <a:xfrm>
                  <a:off x="-76200" y="977552"/>
                  <a:ext cx="1143000" cy="4750496"/>
                  <a:chOff x="-76200" y="1018653"/>
                  <a:chExt cx="1143000" cy="4750496"/>
                </a:xfrm>
              </p:grpSpPr>
              <p:grpSp>
                <p:nvGrpSpPr>
                  <p:cNvPr id="1055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9288" y="1018653"/>
                    <a:ext cx="932024" cy="838200"/>
                    <a:chOff x="2209800" y="3733800"/>
                    <a:chExt cx="932024" cy="838200"/>
                  </a:xfrm>
                </p:grpSpPr>
                <p:pic>
                  <p:nvPicPr>
                    <p:cNvPr id="1067" name="Picture 3" descr="C:\Documents and Settings\walterl\Local Settings\Temporary Internet Files\Content.IE5\8QFQOUW9\MPj04394690000[1]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1429" r="45395" b="33571"/>
                    <a:stretch>
                      <a:fillRect/>
                    </a:stretch>
                  </p:blipFill>
                  <p:spPr bwMode="auto">
                    <a:xfrm>
                      <a:off x="2209800" y="3794756"/>
                      <a:ext cx="932024" cy="7467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2417050" y="3734148"/>
                      <a:ext cx="196850" cy="1524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5" name="Rectangle 44"/>
                    <p:cNvSpPr/>
                    <p:nvPr/>
                  </p:nvSpPr>
                  <p:spPr>
                    <a:xfrm>
                      <a:off x="2558337" y="3734148"/>
                      <a:ext cx="252413" cy="101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6" name="Rectangle 45"/>
                    <p:cNvSpPr/>
                    <p:nvPr/>
                  </p:nvSpPr>
                  <p:spPr>
                    <a:xfrm>
                      <a:off x="2529762" y="4521548"/>
                      <a:ext cx="112713" cy="508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056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-76200" y="3993801"/>
                    <a:ext cx="1143000" cy="838200"/>
                    <a:chOff x="2133600" y="3048000"/>
                    <a:chExt cx="1143000" cy="838200"/>
                  </a:xfrm>
                </p:grpSpPr>
                <p:pic>
                  <p:nvPicPr>
                    <p:cNvPr id="1064" name="Picture 2" descr="C:\Documents and Settings\walterl\Local Settings\Temporary Internet Files\Content.IE5\8QFQOUW9\MPj04394690000[1]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7368" b="67143"/>
                    <a:stretch>
                      <a:fillRect/>
                    </a:stretch>
                  </p:blipFill>
                  <p:spPr bwMode="auto">
                    <a:xfrm>
                      <a:off x="2354187" y="3048000"/>
                      <a:ext cx="922413" cy="8261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1" name="Isosceles Triangle 4"/>
                    <p:cNvSpPr/>
                    <p:nvPr/>
                  </p:nvSpPr>
                  <p:spPr>
                    <a:xfrm>
                      <a:off x="2919413" y="3826050"/>
                      <a:ext cx="144462" cy="60325"/>
                    </a:xfrm>
                    <a:prstGeom prst="triangl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2133600" y="3581575"/>
                      <a:ext cx="381000" cy="3048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057" name="Group 82"/>
                  <p:cNvGrpSpPr>
                    <a:grpSpLocks/>
                  </p:cNvGrpSpPr>
                  <p:nvPr/>
                </p:nvGrpSpPr>
                <p:grpSpPr bwMode="auto">
                  <a:xfrm>
                    <a:off x="66181" y="1967807"/>
                    <a:ext cx="858239" cy="914400"/>
                    <a:chOff x="4343400" y="3276600"/>
                    <a:chExt cx="858239" cy="914400"/>
                  </a:xfrm>
                </p:grpSpPr>
                <p:pic>
                  <p:nvPicPr>
                    <p:cNvPr id="1062" name="Picture 4" descr="C:\Documents and Settings\walterl\Local Settings\Temporary Internet Files\Content.IE5\8QFQOUW9\MPj04394690000[1]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61429" r="47368"/>
                    <a:stretch>
                      <a:fillRect/>
                    </a:stretch>
                  </p:blipFill>
                  <p:spPr bwMode="auto">
                    <a:xfrm>
                      <a:off x="4343400" y="3390267"/>
                      <a:ext cx="858239" cy="8007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4648694" y="3277119"/>
                      <a:ext cx="403225" cy="22225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058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98371" y="2993161"/>
                    <a:ext cx="793858" cy="889686"/>
                    <a:chOff x="5942222" y="3453714"/>
                    <a:chExt cx="793858" cy="889686"/>
                  </a:xfrm>
                </p:grpSpPr>
                <p:pic>
                  <p:nvPicPr>
                    <p:cNvPr id="1060" name="Picture 4" descr="C:\Documents and Settings\walterl\Local Settings\Temporary Internet Files\Content.IE5\8QFQOUW9\MPj04394690000[1]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1315" t="61429"/>
                    <a:stretch>
                      <a:fillRect/>
                    </a:stretch>
                  </p:blipFill>
                  <p:spPr bwMode="auto">
                    <a:xfrm>
                      <a:off x="5942222" y="3542667"/>
                      <a:ext cx="793858" cy="8007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7" name="Rectangle 36"/>
                    <p:cNvSpPr/>
                    <p:nvPr/>
                  </p:nvSpPr>
                  <p:spPr>
                    <a:xfrm>
                      <a:off x="6162939" y="3454404"/>
                      <a:ext cx="160337" cy="1238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pic>
                <p:nvPicPr>
                  <p:cNvPr id="1059" name="Picture 2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49342" b="67143"/>
                  <a:stretch>
                    <a:fillRect/>
                  </a:stretch>
                </p:blipFill>
                <p:spPr bwMode="auto">
                  <a:xfrm>
                    <a:off x="51393" y="4942953"/>
                    <a:ext cx="887815" cy="8261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038" name="Group 119"/>
                <p:cNvGrpSpPr>
                  <a:grpSpLocks/>
                </p:cNvGrpSpPr>
                <p:nvPr/>
              </p:nvGrpSpPr>
              <p:grpSpPr bwMode="auto">
                <a:xfrm>
                  <a:off x="8001000" y="977552"/>
                  <a:ext cx="1143000" cy="4750496"/>
                  <a:chOff x="7886700" y="1024655"/>
                  <a:chExt cx="1143000" cy="4750496"/>
                </a:xfrm>
              </p:grpSpPr>
              <p:grpSp>
                <p:nvGrpSpPr>
                  <p:cNvPr id="1039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7992188" y="4936951"/>
                    <a:ext cx="932024" cy="838200"/>
                    <a:chOff x="2209800" y="3733800"/>
                    <a:chExt cx="932024" cy="838200"/>
                  </a:xfrm>
                </p:grpSpPr>
                <p:pic>
                  <p:nvPicPr>
                    <p:cNvPr id="1051" name="Picture 3" descr="C:\Documents and Settings\walterl\Local Settings\Temporary Internet Files\Content.IE5\8QFQOUW9\MPj04394690000[1]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1429" r="45395" b="33571"/>
                    <a:stretch>
                      <a:fillRect/>
                    </a:stretch>
                  </p:blipFill>
                  <p:spPr bwMode="auto">
                    <a:xfrm>
                      <a:off x="2209800" y="3794756"/>
                      <a:ext cx="932024" cy="7467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2417050" y="3733452"/>
                      <a:ext cx="196850" cy="1524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2558337" y="3733452"/>
                      <a:ext cx="252413" cy="101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2529762" y="4520852"/>
                      <a:ext cx="112713" cy="508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040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7886700" y="1961804"/>
                    <a:ext cx="1143000" cy="838200"/>
                    <a:chOff x="2133600" y="3048000"/>
                    <a:chExt cx="1143000" cy="838200"/>
                  </a:xfrm>
                </p:grpSpPr>
                <p:pic>
                  <p:nvPicPr>
                    <p:cNvPr id="1048" name="Picture 2" descr="C:\Documents and Settings\walterl\Local Settings\Temporary Internet Files\Content.IE5\8QFQOUW9\MPj04394690000[1]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7368" b="67143"/>
                    <a:stretch>
                      <a:fillRect/>
                    </a:stretch>
                  </p:blipFill>
                  <p:spPr bwMode="auto">
                    <a:xfrm>
                      <a:off x="2354187" y="3048000"/>
                      <a:ext cx="922413" cy="8261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5" name="Isosceles Triangle 4"/>
                    <p:cNvSpPr/>
                    <p:nvPr/>
                  </p:nvSpPr>
                  <p:spPr>
                    <a:xfrm>
                      <a:off x="2919413" y="3825699"/>
                      <a:ext cx="144462" cy="60325"/>
                    </a:xfrm>
                    <a:prstGeom prst="triangl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2133600" y="3581224"/>
                      <a:ext cx="381000" cy="3048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041" name="Group 82"/>
                  <p:cNvGrpSpPr>
                    <a:grpSpLocks/>
                  </p:cNvGrpSpPr>
                  <p:nvPr/>
                </p:nvGrpSpPr>
                <p:grpSpPr bwMode="auto">
                  <a:xfrm>
                    <a:off x="8029081" y="3911597"/>
                    <a:ext cx="858239" cy="914400"/>
                    <a:chOff x="4343400" y="3276600"/>
                    <a:chExt cx="858239" cy="914400"/>
                  </a:xfrm>
                </p:grpSpPr>
                <p:pic>
                  <p:nvPicPr>
                    <p:cNvPr id="1046" name="Picture 4" descr="C:\Documents and Settings\walterl\Local Settings\Temporary Internet Files\Content.IE5\8QFQOUW9\MPj04394690000[1]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61429" r="47368"/>
                    <a:stretch>
                      <a:fillRect/>
                    </a:stretch>
                  </p:blipFill>
                  <p:spPr bwMode="auto">
                    <a:xfrm>
                      <a:off x="4343400" y="3390267"/>
                      <a:ext cx="858239" cy="8007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3" name="Oval 22"/>
                    <p:cNvSpPr/>
                    <p:nvPr/>
                  </p:nvSpPr>
                  <p:spPr>
                    <a:xfrm>
                      <a:off x="4648694" y="3276081"/>
                      <a:ext cx="403225" cy="22225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042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8061271" y="2910958"/>
                    <a:ext cx="793858" cy="889686"/>
                    <a:chOff x="5942222" y="3453714"/>
                    <a:chExt cx="793858" cy="889686"/>
                  </a:xfrm>
                </p:grpSpPr>
                <p:pic>
                  <p:nvPicPr>
                    <p:cNvPr id="1044" name="Picture 4" descr="C:\Documents and Settings\walterl\Local Settings\Temporary Internet Files\Content.IE5\8QFQOUW9\MPj04394690000[1]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1315" t="61429"/>
                    <a:stretch>
                      <a:fillRect/>
                    </a:stretch>
                  </p:blipFill>
                  <p:spPr bwMode="auto">
                    <a:xfrm>
                      <a:off x="5942222" y="3542667"/>
                      <a:ext cx="793858" cy="8007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1" name="Rectangle 20"/>
                    <p:cNvSpPr/>
                    <p:nvPr/>
                  </p:nvSpPr>
                  <p:spPr>
                    <a:xfrm>
                      <a:off x="6162939" y="3453709"/>
                      <a:ext cx="160337" cy="1238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pic>
                <p:nvPicPr>
                  <p:cNvPr id="1043" name="Picture 2" descr="C:\Documents and Settings\walterl\Local Settings\Temporary Internet Files\Content.IE5\8QFQOUW9\MPj04394690000[1].jpg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49342" b="67143"/>
                  <a:stretch>
                    <a:fillRect/>
                  </a:stretch>
                </p:blipFill>
                <p:spPr bwMode="auto">
                  <a:xfrm>
                    <a:off x="8014293" y="1024655"/>
                    <a:ext cx="887815" cy="8261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470775" cy="1066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7467600" cy="42973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FFCC66"/>
                </a:solidFill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5365B0A7-8853-4A57-9333-DA25153683D0}" type="datetimeFigureOut">
              <a:rPr lang="en-CA"/>
              <a:pPr>
                <a:defRPr/>
              </a:pPr>
              <a:t>29/03/2012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FFCC66"/>
                </a:solidFill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FFCC66"/>
                </a:solidFill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02E6D69D-5BE6-4E88-8FF5-F176C0D1B9B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6" r:id="rId2"/>
    <p:sldLayoutId id="2147483714" r:id="rId3"/>
    <p:sldLayoutId id="2147483707" r:id="rId4"/>
    <p:sldLayoutId id="2147483708" r:id="rId5"/>
    <p:sldLayoutId id="2147483715" r:id="rId6"/>
    <p:sldLayoutId id="2147483716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604A7B"/>
          </a:solidFill>
          <a:latin typeface="Comic Sans MS" pitchFamily="6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04A7B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04A7B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04A7B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04A7B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604A7B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604A7B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604A7B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604A7B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77933C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77933C"/>
          </a:solidFill>
          <a:latin typeface="Comic Sans MS" pitchFamily="66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7933C"/>
          </a:solidFill>
          <a:latin typeface="Comic Sans MS" pitchFamily="66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77933C"/>
          </a:solidFill>
          <a:latin typeface="Comic Sans MS" pitchFamily="66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77933C"/>
          </a:solidFill>
          <a:latin typeface="Comic Sans MS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7" Type="http://schemas.openxmlformats.org/officeDocument/2006/relationships/image" Target="../media/image6.png"/><Relationship Id="rId2" Type="http://schemas.microsoft.com/office/2007/relationships/media" Target="../media/media1.wmv"/><Relationship Id="rId1" Type="http://schemas.openxmlformats.org/officeDocument/2006/relationships/video" Target="file:///C:\Users\User\Desktop\Project%20Based%20Learning%20-%20Intro%20BIE.wmv" TargetMode="Externa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71299" cy="5616624"/>
          </a:xfrm>
          <a:noFill/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 </a:t>
            </a:r>
            <a:b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 </a:t>
            </a:r>
            <a:b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dirty="0" smtClean="0">
                <a:solidFill>
                  <a:srgbClr val="C00000"/>
                </a:solidFill>
              </a:rPr>
              <a:t>PRIME TASK</a:t>
            </a: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Today’s Session is about </a:t>
            </a:r>
            <a:r>
              <a:rPr lang="en-CA" u="sng" dirty="0" smtClean="0">
                <a:solidFill>
                  <a:srgbClr val="002060"/>
                </a:solidFill>
              </a:rPr>
              <a:t>Active Learning and Projects</a:t>
            </a: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b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Please give me your ideas by answering the question on the Prime Task Sheet.</a:t>
            </a:r>
            <a:b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 </a:t>
            </a:r>
            <a:b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340768"/>
            <a:ext cx="6264696" cy="4176464"/>
          </a:xfrm>
          <a:noFill/>
        </p:spPr>
        <p:txBody>
          <a:bodyPr anchor="ctr"/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n-CA" dirty="0" smtClean="0">
                <a:solidFill>
                  <a:srgbClr val="00B050"/>
                </a:solidFill>
              </a:rPr>
              <a:t>Learning tasks are authentic and engaging.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5"/>
              <a:defRPr/>
            </a:pPr>
            <a:endParaRPr lang="en-CA" dirty="0" smtClean="0">
              <a:solidFill>
                <a:srgbClr val="00B05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n-CA" dirty="0" smtClean="0">
                <a:solidFill>
                  <a:srgbClr val="00B050"/>
                </a:solidFill>
              </a:rPr>
              <a:t>Critical reflection and higher-order thinking skills are promoted</a:t>
            </a:r>
            <a:r>
              <a:rPr lang="en-CA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124744"/>
            <a:ext cx="6696744" cy="4680520"/>
          </a:xfrm>
          <a:noFill/>
        </p:spPr>
        <p:txBody>
          <a:bodyPr>
            <a:normAutofit fontScale="925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en-CA" dirty="0" smtClean="0">
                <a:solidFill>
                  <a:srgbClr val="00B050"/>
                </a:solidFill>
              </a:rPr>
              <a:t>Instruction is mediated and integrated.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7"/>
              <a:defRPr/>
            </a:pPr>
            <a:endParaRPr lang="en-CA" sz="1000" dirty="0" smtClean="0">
              <a:solidFill>
                <a:srgbClr val="00B05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en-CA" dirty="0" smtClean="0">
                <a:solidFill>
                  <a:srgbClr val="00B050"/>
                </a:solidFill>
              </a:rPr>
              <a:t>Learning is monitored by well-defined formative, summative, and self-reflection assessment strategies.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CA" sz="1100" dirty="0" smtClean="0">
              <a:solidFill>
                <a:srgbClr val="00B05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2100" dirty="0" smtClean="0">
                <a:solidFill>
                  <a:schemeClr val="accent3">
                    <a:lumMod val="75000"/>
                  </a:schemeClr>
                </a:solidFill>
              </a:rPr>
              <a:t>Extracted from: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2100" dirty="0" smtClean="0">
                <a:solidFill>
                  <a:schemeClr val="accent3">
                    <a:lumMod val="75000"/>
                  </a:schemeClr>
                </a:solidFill>
              </a:rPr>
              <a:t>Project-based Learning and Pedagogy in Teacher Training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2100" dirty="0" smtClean="0">
                <a:solidFill>
                  <a:schemeClr val="accent3">
                    <a:lumMod val="75000"/>
                  </a:schemeClr>
                </a:solidFill>
              </a:rPr>
              <a:t>for English Language Learning © 2009 Hetty Roessingh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2100" dirty="0" smtClean="0">
                <a:solidFill>
                  <a:schemeClr val="accent3">
                    <a:lumMod val="75000"/>
                  </a:schemeClr>
                </a:solidFill>
              </a:rPr>
              <a:t>and Wendy Chambers CAAL/ACLA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797256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BIE.org Introduction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roject Based Learning - Intro BI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16352"/>
            <a:ext cx="3505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roject Based Learning - Intro BIE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1866900"/>
            <a:ext cx="7467600" cy="4221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Deepening Understanding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700808"/>
            <a:ext cx="7056784" cy="4297363"/>
          </a:xfrm>
          <a:noFill/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dirty="0" smtClean="0">
                <a:solidFill>
                  <a:srgbClr val="00B050"/>
                </a:solidFill>
              </a:rPr>
              <a:t>Does the article: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b="1" dirty="0" smtClean="0">
                <a:solidFill>
                  <a:srgbClr val="00B050"/>
                </a:solidFill>
              </a:rPr>
              <a:t>Main course, Not dessert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dirty="0" smtClean="0">
                <a:solidFill>
                  <a:srgbClr val="00B050"/>
                </a:solidFill>
              </a:rPr>
              <a:t>reinforce your understanding of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dirty="0" smtClean="0">
                <a:solidFill>
                  <a:srgbClr val="00B050"/>
                </a:solidFill>
              </a:rPr>
              <a:t>what Project Based Learning (PBL)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dirty="0" smtClean="0">
                <a:solidFill>
                  <a:srgbClr val="00B050"/>
                </a:solidFill>
              </a:rPr>
              <a:t>is and what it isn’t.</a:t>
            </a:r>
            <a:endParaRPr lang="en-CA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BREAK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700808"/>
            <a:ext cx="6912768" cy="4104456"/>
          </a:xfrm>
          <a:noFill/>
        </p:spPr>
        <p:txBody>
          <a:bodyPr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dirty="0" smtClean="0">
                <a:solidFill>
                  <a:srgbClr val="00B050"/>
                </a:solidFill>
              </a:rPr>
              <a:t>While you are on your break think about: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dirty="0" smtClean="0">
                <a:solidFill>
                  <a:srgbClr val="00B050"/>
                </a:solidFill>
              </a:rPr>
              <a:t>how you would design a Project in your teaching context and 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dirty="0" smtClean="0">
                <a:solidFill>
                  <a:srgbClr val="00B050"/>
                </a:solidFill>
              </a:rPr>
              <a:t>what elements you would prepare for yourself and your students in carrying out a project.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dirty="0" smtClean="0">
                <a:solidFill>
                  <a:srgbClr val="00B050"/>
                </a:solidFill>
              </a:rPr>
              <a:t>When we come back we’ll look at some examples and more videos that demonstrate aspects of the process.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dirty="0" smtClean="0">
                <a:solidFill>
                  <a:srgbClr val="00B050"/>
                </a:solidFill>
              </a:rPr>
              <a:t>Thank you.</a:t>
            </a:r>
            <a:endParaRPr lang="en-CA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Basic Phases of Projects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828801"/>
            <a:ext cx="6984776" cy="4048472"/>
          </a:xfrm>
          <a:noFill/>
        </p:spPr>
        <p:txBody>
          <a:bodyPr/>
          <a:lstStyle/>
          <a:p>
            <a:pPr marL="742950" indent="-7429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000" b="1" dirty="0" smtClean="0">
                <a:solidFill>
                  <a:srgbClr val="00B050"/>
                </a:solidFill>
              </a:rPr>
              <a:t>Planning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400" b="1" dirty="0" smtClean="0">
              <a:solidFill>
                <a:srgbClr val="00B05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dirty="0" smtClean="0">
                <a:solidFill>
                  <a:srgbClr val="00B050"/>
                </a:solidFill>
              </a:rPr>
              <a:t>Preparing the students for project work</a:t>
            </a:r>
            <a:endParaRPr lang="en-CA" sz="3200" dirty="0" smtClean="0">
              <a:solidFill>
                <a:srgbClr val="00B05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dirty="0" smtClean="0">
                <a:solidFill>
                  <a:srgbClr val="00B050"/>
                </a:solidFill>
              </a:rPr>
              <a:t>Selecting a topic (Driving Question)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sz="3200" dirty="0" smtClean="0">
                <a:solidFill>
                  <a:srgbClr val="00B050"/>
                </a:solidFill>
              </a:rPr>
              <a:t>Preparing materials </a:t>
            </a:r>
            <a:endParaRPr lang="en-CA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844824"/>
            <a:ext cx="7290696" cy="4281339"/>
          </a:xfrm>
          <a:noFill/>
        </p:spPr>
        <p:txBody>
          <a:bodyPr>
            <a:normAutofit/>
          </a:bodyPr>
          <a:lstStyle/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sz="3200" dirty="0">
                <a:solidFill>
                  <a:srgbClr val="00B050"/>
                </a:solidFill>
              </a:rPr>
              <a:t>Provide students with specific guidelines for their work…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sz="3200" dirty="0" smtClean="0">
                <a:solidFill>
                  <a:srgbClr val="00B050"/>
                </a:solidFill>
              </a:rPr>
              <a:t>In Presentation: visual, oral, kinaesthetic, documentation, stages, individuals or groups..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sz="3200" dirty="0" smtClean="0">
                <a:solidFill>
                  <a:srgbClr val="00B050"/>
                </a:solidFill>
              </a:rPr>
              <a:t>Content, including Language goals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sz="3200" dirty="0" smtClean="0">
                <a:solidFill>
                  <a:srgbClr val="00B050"/>
                </a:solidFill>
              </a:rPr>
              <a:t>Time and Assessment criteria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35013" y="908720"/>
            <a:ext cx="7471299" cy="79208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04A7B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04A7B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04A7B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04A7B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04A7B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04A7B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04A7B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04A7B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04A7B"/>
                </a:solidFill>
                <a:latin typeface="Comic Sans MS" pitchFamily="66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Basic Phases of Projects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Basic Phases of Projects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1916832"/>
            <a:ext cx="6120680" cy="3904456"/>
          </a:xfrm>
          <a:noFill/>
        </p:spPr>
        <p:txBody>
          <a:bodyPr/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4000" b="1" dirty="0" smtClean="0">
                <a:solidFill>
                  <a:srgbClr val="00B050"/>
                </a:solidFill>
              </a:rPr>
              <a:t>Implementing</a:t>
            </a:r>
            <a:endParaRPr lang="en-CA" sz="4000" b="1" dirty="0" smtClean="0">
              <a:solidFill>
                <a:srgbClr val="00B050"/>
              </a:solidFill>
            </a:endParaRPr>
          </a:p>
          <a:p>
            <a:pPr marL="971550" lvl="1" indent="-514350" eaLnBrk="1" fontAlgn="auto" hangingPunct="1">
              <a:spcAft>
                <a:spcPts val="0"/>
              </a:spcAft>
              <a:buFont typeface="Comic Sans MS" pitchFamily="66" charset="0"/>
              <a:buChar char="–"/>
              <a:defRPr/>
            </a:pPr>
            <a:r>
              <a:rPr lang="en-US" dirty="0" smtClean="0">
                <a:solidFill>
                  <a:srgbClr val="00B050"/>
                </a:solidFill>
              </a:rPr>
              <a:t>Researching</a:t>
            </a:r>
            <a:endParaRPr lang="en-CA" dirty="0" smtClean="0">
              <a:solidFill>
                <a:srgbClr val="00B050"/>
              </a:solidFill>
            </a:endParaRPr>
          </a:p>
          <a:p>
            <a:pPr marL="971550" lvl="1" indent="-514350" eaLnBrk="1" fontAlgn="auto" hangingPunct="1">
              <a:spcAft>
                <a:spcPts val="0"/>
              </a:spcAft>
              <a:buFont typeface="Comic Sans MS" pitchFamily="66" charset="0"/>
              <a:buChar char="–"/>
              <a:defRPr/>
            </a:pPr>
            <a:r>
              <a:rPr lang="en-US" dirty="0" smtClean="0">
                <a:solidFill>
                  <a:srgbClr val="00B050"/>
                </a:solidFill>
              </a:rPr>
              <a:t>Developing products</a:t>
            </a:r>
          </a:p>
          <a:p>
            <a:pPr marL="800100" lvl="1" indent="-342900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endParaRPr lang="en-CA" sz="1400" dirty="0" smtClean="0">
              <a:solidFill>
                <a:srgbClr val="00B05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4000" b="1" dirty="0" smtClean="0">
                <a:solidFill>
                  <a:srgbClr val="00B050"/>
                </a:solidFill>
              </a:rPr>
              <a:t>Evaluating/Assessing</a:t>
            </a:r>
          </a:p>
          <a:p>
            <a:pPr marL="971550" lvl="1" indent="-5143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solidFill>
                  <a:srgbClr val="00B050"/>
                </a:solidFill>
              </a:rPr>
              <a:t>Sharing results with others (presenting or reporting)</a:t>
            </a:r>
            <a:endParaRPr lang="en-CA" dirty="0" smtClean="0">
              <a:solidFill>
                <a:srgbClr val="00B05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Implementing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30" name="TextBox 4"/>
          <p:cNvSpPr txBox="1">
            <a:spLocks noChangeArrowheads="1"/>
          </p:cNvSpPr>
          <p:nvPr/>
        </p:nvSpPr>
        <p:spPr bwMode="auto">
          <a:xfrm>
            <a:off x="1979613" y="1358883"/>
            <a:ext cx="518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sz="3200">
                <a:latin typeface="Calibri" pitchFamily="34" charset="0"/>
              </a:rPr>
              <a:t>Kindergarten Harvest</a:t>
            </a:r>
          </a:p>
        </p:txBody>
      </p:sp>
      <p:pic>
        <p:nvPicPr>
          <p:cNvPr id="5" name="YouTube - Elementary Project- Kindergarten Harves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866900"/>
            <a:ext cx="7467600" cy="4221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471299" cy="4536504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Thank you!</a:t>
            </a:r>
            <a:b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&amp; Good luck trying out your first or next</a:t>
            </a:r>
            <a:b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dirty="0" smtClean="0">
                <a:solidFill>
                  <a:schemeClr val="tx2">
                    <a:lumMod val="50000"/>
                  </a:schemeClr>
                </a:solidFill>
              </a:rPr>
              <a:t>Active Learning Project</a:t>
            </a: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!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1432" y="1124744"/>
            <a:ext cx="5112568" cy="1686049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sz="8800" dirty="0" smtClean="0">
                <a:solidFill>
                  <a:schemeClr val="accent4">
                    <a:lumMod val="75000"/>
                  </a:schemeClr>
                </a:solidFill>
              </a:rPr>
              <a:t>Projects</a:t>
            </a:r>
            <a:endParaRPr lang="en-CA" sz="8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9384" y="3501008"/>
            <a:ext cx="5544616" cy="1219200"/>
          </a:xfrm>
          <a:noFill/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4800" dirty="0" smtClean="0">
                <a:solidFill>
                  <a:srgbClr val="C00000"/>
                </a:solidFill>
              </a:rPr>
              <a:t>Active Hands-on Learning</a:t>
            </a:r>
            <a:endParaRPr lang="en-CA" sz="4800" dirty="0">
              <a:solidFill>
                <a:srgbClr val="C00000"/>
              </a:solidFill>
            </a:endParaRPr>
          </a:p>
        </p:txBody>
      </p:sp>
      <p:sp>
        <p:nvSpPr>
          <p:cNvPr id="7176" name="TextBox 3"/>
          <p:cNvSpPr txBox="1">
            <a:spLocks noChangeArrowheads="1"/>
          </p:cNvSpPr>
          <p:nvPr/>
        </p:nvSpPr>
        <p:spPr bwMode="auto">
          <a:xfrm>
            <a:off x="4932363" y="573246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b="1">
                <a:solidFill>
                  <a:schemeClr val="accent1"/>
                </a:solidFill>
                <a:latin typeface="Calibri" pitchFamily="34" charset="0"/>
              </a:rPr>
              <a:t>Presented by William M Tweedie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88" y="528355"/>
            <a:ext cx="26642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P</a:t>
            </a:r>
            <a:r>
              <a:rPr lang="en-CA" sz="4400" b="1" dirty="0" smtClean="0">
                <a:solidFill>
                  <a:srgbClr val="FFC000"/>
                </a:solidFill>
                <a:latin typeface="Comic Sans MS" pitchFamily="66" charset="0"/>
                <a:cs typeface="+mn-cs"/>
              </a:rPr>
              <a:t>R</a:t>
            </a:r>
            <a:r>
              <a:rPr lang="en-CA" sz="4400" b="1" dirty="0" smtClean="0">
                <a:solidFill>
                  <a:srgbClr val="00B050"/>
                </a:solidFill>
                <a:latin typeface="Comic Sans MS" pitchFamily="66" charset="0"/>
                <a:cs typeface="+mn-cs"/>
              </a:rPr>
              <a:t>I</a:t>
            </a:r>
            <a:r>
              <a:rPr lang="en-CA" sz="4400" b="1" dirty="0" smtClean="0">
                <a:solidFill>
                  <a:srgbClr val="002060"/>
                </a:solidFill>
                <a:latin typeface="Comic Sans MS" pitchFamily="66" charset="0"/>
                <a:cs typeface="+mn-cs"/>
              </a:rPr>
              <a:t>M</a:t>
            </a:r>
            <a:r>
              <a:rPr lang="en-CA" sz="4400" b="1" dirty="0" smtClean="0">
                <a:solidFill>
                  <a:prstClr val="black"/>
                </a:solidFill>
                <a:latin typeface="Comic Sans MS" pitchFamily="66" charset="0"/>
                <a:cs typeface="+mn-cs"/>
              </a:rPr>
              <a:t>E*</a:t>
            </a:r>
            <a:endParaRPr lang="en-CA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610235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*www.prime-learning.weebly.com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Active Learning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28800"/>
            <a:ext cx="7848872" cy="4464496"/>
          </a:xfrm>
          <a:noFill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b="1" dirty="0" smtClean="0">
                <a:solidFill>
                  <a:srgbClr val="00B050"/>
                </a:solidFill>
              </a:rPr>
              <a:t>Principles of </a:t>
            </a:r>
            <a:r>
              <a:rPr lang="en-CA" b="1" dirty="0" smtClean="0">
                <a:solidFill>
                  <a:srgbClr val="FF0000"/>
                </a:solidFill>
              </a:rPr>
              <a:t>P</a:t>
            </a:r>
            <a:r>
              <a:rPr lang="en-CA" b="1" dirty="0" smtClean="0">
                <a:solidFill>
                  <a:srgbClr val="FFC000"/>
                </a:solidFill>
              </a:rPr>
              <a:t>R</a:t>
            </a:r>
            <a:r>
              <a:rPr lang="en-CA" b="1" dirty="0" smtClean="0">
                <a:solidFill>
                  <a:srgbClr val="00B050"/>
                </a:solidFill>
              </a:rPr>
              <a:t>I</a:t>
            </a:r>
            <a:r>
              <a:rPr lang="en-CA" b="1" dirty="0" smtClean="0">
                <a:solidFill>
                  <a:srgbClr val="002060"/>
                </a:solidFill>
              </a:rPr>
              <a:t>M</a:t>
            </a:r>
            <a:r>
              <a:rPr lang="en-CA" b="1" dirty="0" smtClean="0">
                <a:solidFill>
                  <a:schemeClr val="tx1"/>
                </a:solidFill>
              </a:rPr>
              <a:t>E</a:t>
            </a:r>
            <a:r>
              <a:rPr lang="en-CA" b="1" dirty="0" smtClean="0">
                <a:solidFill>
                  <a:srgbClr val="00B050"/>
                </a:solidFill>
              </a:rPr>
              <a:t> Active Learning:</a:t>
            </a:r>
          </a:p>
          <a:p>
            <a:pPr lvl="1" eaLnBrk="1" fontAlgn="auto" hangingPunct="1">
              <a:spcBef>
                <a:spcPts val="24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b="1" i="1" dirty="0" smtClean="0">
                <a:solidFill>
                  <a:srgbClr val="00B050"/>
                </a:solidFill>
              </a:rPr>
              <a:t>Silence is often needed.</a:t>
            </a:r>
            <a:endParaRPr lang="en-CA" sz="1200" b="1" i="1" dirty="0" smtClean="0">
              <a:solidFill>
                <a:srgbClr val="00B05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b="1" i="1" dirty="0" smtClean="0">
                <a:solidFill>
                  <a:srgbClr val="00B050"/>
                </a:solidFill>
              </a:rPr>
              <a:t>Errors generally indicate progress.</a:t>
            </a:r>
            <a:endParaRPr lang="en-CA" sz="1200" b="1" i="1" dirty="0" smtClean="0">
              <a:solidFill>
                <a:srgbClr val="00B05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b="1" i="1" dirty="0" smtClean="0">
                <a:solidFill>
                  <a:srgbClr val="00B050"/>
                </a:solidFill>
              </a:rPr>
              <a:t>Value diversity.</a:t>
            </a:r>
            <a:endParaRPr lang="en-CA" sz="1200" b="1" i="1" dirty="0" smtClean="0">
              <a:solidFill>
                <a:srgbClr val="00B05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b="1" i="1" dirty="0">
                <a:solidFill>
                  <a:srgbClr val="00B050"/>
                </a:solidFill>
              </a:rPr>
              <a:t>Involve </a:t>
            </a:r>
            <a:r>
              <a:rPr lang="en-CA" b="1" i="1" dirty="0" smtClean="0">
                <a:solidFill>
                  <a:srgbClr val="00B050"/>
                </a:solidFill>
              </a:rPr>
              <a:t>students.</a:t>
            </a:r>
            <a:endParaRPr lang="en-CA" sz="1200" b="1" i="1" dirty="0">
              <a:solidFill>
                <a:srgbClr val="00B05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b="1" i="1" dirty="0" smtClean="0">
                <a:solidFill>
                  <a:srgbClr val="00B050"/>
                </a:solidFill>
              </a:rPr>
              <a:t>Increase comfort levels.</a:t>
            </a:r>
            <a:endParaRPr lang="en-CA" sz="1200" b="1" i="1" dirty="0" smtClean="0">
              <a:solidFill>
                <a:srgbClr val="00B05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b="1" i="1" dirty="0" smtClean="0">
                <a:solidFill>
                  <a:srgbClr val="00B050"/>
                </a:solidFill>
              </a:rPr>
              <a:t>Create an accepting and predictable environment.</a:t>
            </a:r>
            <a:endParaRPr lang="en-CA" sz="1200" b="1" i="1" dirty="0" smtClean="0">
              <a:solidFill>
                <a:srgbClr val="00B05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Active Learning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556792"/>
            <a:ext cx="7560840" cy="4497363"/>
          </a:xfrm>
          <a:noFill/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3000" b="1" i="1" dirty="0" smtClean="0">
                <a:solidFill>
                  <a:srgbClr val="00B050"/>
                </a:solidFill>
              </a:rPr>
              <a:t>Maximizing opportunities for language use – How?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CA" sz="1000" b="1" i="1" dirty="0" smtClean="0">
              <a:solidFill>
                <a:srgbClr val="00B05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Ask questions that require new or extended responses.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Create opportunities for sustained dialogue and substantive language use.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Provide opportunities for language use in multiple settings.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Focus on communication.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Active Learning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556792"/>
            <a:ext cx="7416824" cy="4513387"/>
          </a:xfrm>
          <a:noFill/>
        </p:spPr>
        <p:txBody>
          <a:bodyPr>
            <a:normAutofit/>
          </a:bodyPr>
          <a:lstStyle/>
          <a:p>
            <a:pPr marL="342900" lvl="1" indent="-342900" eaLnBrk="1" fontAlgn="auto" hangingPunct="1">
              <a:spcAft>
                <a:spcPts val="0"/>
              </a:spcAft>
              <a:buFont typeface="Comic Sans MS" pitchFamily="66" charset="0"/>
              <a:buChar char="–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Develop use of a discovery process.</a:t>
            </a:r>
          </a:p>
          <a:p>
            <a:pPr eaLnBrk="1" fontAlgn="auto" hangingPunct="1">
              <a:spcAft>
                <a:spcPts val="0"/>
              </a:spcAft>
              <a:buFont typeface="Comic Sans MS" pitchFamily="66" charset="0"/>
              <a:buChar char="–"/>
              <a:defRPr/>
            </a:pPr>
            <a:r>
              <a:rPr lang="en-CA" sz="2800" b="1" dirty="0" smtClean="0">
                <a:solidFill>
                  <a:srgbClr val="00B050"/>
                </a:solidFill>
              </a:rPr>
              <a:t>Include cooperative student efforts.</a:t>
            </a:r>
          </a:p>
          <a:p>
            <a:pPr eaLnBrk="1" fontAlgn="auto" hangingPunct="1">
              <a:spcAft>
                <a:spcPts val="0"/>
              </a:spcAft>
              <a:buFont typeface="Comic Sans MS" pitchFamily="66" charset="0"/>
              <a:buChar char="–"/>
              <a:defRPr/>
            </a:pPr>
            <a:r>
              <a:rPr lang="en-CA" sz="2800" b="1" dirty="0" smtClean="0">
                <a:solidFill>
                  <a:srgbClr val="00B050"/>
                </a:solidFill>
              </a:rPr>
              <a:t>Make learning and acquiring relevant to the students' experience.</a:t>
            </a:r>
          </a:p>
          <a:p>
            <a:pPr eaLnBrk="1" fontAlgn="auto" hangingPunct="1">
              <a:spcAft>
                <a:spcPts val="0"/>
              </a:spcAft>
              <a:buFont typeface="Comic Sans MS" pitchFamily="66" charset="0"/>
              <a:buChar char="–"/>
              <a:defRPr/>
            </a:pPr>
            <a:r>
              <a:rPr lang="en-CA" sz="2800" b="1" dirty="0" smtClean="0">
                <a:solidFill>
                  <a:srgbClr val="00B050"/>
                </a:solidFill>
              </a:rPr>
              <a:t>Foster in-depth investigation of content.</a:t>
            </a:r>
          </a:p>
          <a:p>
            <a:pPr eaLnBrk="1" fontAlgn="auto" hangingPunct="1">
              <a:spcAft>
                <a:spcPts val="0"/>
              </a:spcAft>
              <a:buFont typeface="Comic Sans MS" pitchFamily="66" charset="0"/>
              <a:buChar char="–"/>
              <a:defRPr/>
            </a:pPr>
            <a:r>
              <a:rPr lang="en-CA" sz="2800" b="1" dirty="0" smtClean="0">
                <a:solidFill>
                  <a:srgbClr val="00B050"/>
                </a:solidFill>
              </a:rPr>
              <a:t>Design activities that promote higher order thinking skills.</a:t>
            </a:r>
          </a:p>
          <a:p>
            <a:pPr eaLnBrk="1" fontAlgn="auto" hangingPunct="1">
              <a:spcAft>
                <a:spcPts val="0"/>
              </a:spcAft>
              <a:buFont typeface="Comic Sans MS" pitchFamily="66" charset="0"/>
              <a:buChar char="–"/>
              <a:defRPr/>
            </a:pPr>
            <a:r>
              <a:rPr lang="en-CA" sz="2800" b="1" dirty="0" smtClean="0">
                <a:solidFill>
                  <a:srgbClr val="00B050"/>
                </a:solidFill>
              </a:rPr>
              <a:t>Provide support for understanding.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Active Engagement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8800"/>
            <a:ext cx="7467600" cy="4497363"/>
          </a:xfrm>
        </p:spPr>
        <p:txBody>
          <a:bodyPr>
            <a:normAutofit fontScale="850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3300" b="1" dirty="0" smtClean="0">
                <a:solidFill>
                  <a:srgbClr val="C00000"/>
                </a:solidFill>
              </a:rPr>
              <a:t>7 Levels of Engagement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Physical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</a:rPr>
              <a:t> – personal &amp; environment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Social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</a:rPr>
              <a:t> – at ease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Psychological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</a:rPr>
              <a:t> – self-confident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Emotional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</a:rPr>
              <a:t> – a good feeling in the process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Active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</a:rPr>
              <a:t> – curiosity aroused-initiates &amp; directs learning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Cognitive 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</a:rPr>
              <a:t>– Aware of self in the process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Progressing</a:t>
            </a:r>
            <a:r>
              <a:rPr lang="en-CA" b="1" dirty="0" smtClean="0">
                <a:solidFill>
                  <a:schemeClr val="accent3">
                    <a:lumMod val="75000"/>
                  </a:schemeClr>
                </a:solidFill>
              </a:rPr>
              <a:t> – Naturally controls, monitors and evaluates progress</a:t>
            </a:r>
            <a:endParaRPr lang="en-CA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Project Based Learning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8801"/>
            <a:ext cx="7467600" cy="4248472"/>
          </a:xfrm>
          <a:noFill/>
        </p:spPr>
        <p:txBody>
          <a:bodyPr>
            <a:normAutofit fontScale="850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4100" b="1" dirty="0" smtClean="0">
                <a:solidFill>
                  <a:srgbClr val="00B050"/>
                </a:solidFill>
              </a:rPr>
              <a:t>3 types of projects: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CA" sz="1400" dirty="0" smtClean="0">
              <a:solidFill>
                <a:srgbClr val="00B05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First-generation </a:t>
            </a:r>
            <a:r>
              <a:rPr lang="en-CA" b="1" i="1" dirty="0" smtClean="0">
                <a:solidFill>
                  <a:srgbClr val="00B050"/>
                </a:solidFill>
              </a:rPr>
              <a:t>tasks</a:t>
            </a:r>
            <a:r>
              <a:rPr lang="en-CA" b="1" dirty="0" smtClean="0">
                <a:solidFill>
                  <a:srgbClr val="00B050"/>
                </a:solidFill>
              </a:rPr>
              <a:t> - </a:t>
            </a:r>
            <a:r>
              <a:rPr lang="en-CA" dirty="0" smtClean="0">
                <a:solidFill>
                  <a:srgbClr val="00B050"/>
                </a:solidFill>
              </a:rPr>
              <a:t>practice language for everyday type of activity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Second-generation </a:t>
            </a:r>
            <a:r>
              <a:rPr lang="en-CA" dirty="0" smtClean="0">
                <a:solidFill>
                  <a:srgbClr val="00B050"/>
                </a:solidFill>
              </a:rPr>
              <a:t>- more freedom of content &amp; how to proceed and the language you will need to complete it.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b="1" dirty="0" smtClean="0">
                <a:solidFill>
                  <a:srgbClr val="00B050"/>
                </a:solidFill>
              </a:rPr>
              <a:t>Third-generation </a:t>
            </a:r>
            <a:r>
              <a:rPr lang="en-CA" dirty="0" smtClean="0">
                <a:solidFill>
                  <a:srgbClr val="00B050"/>
                </a:solidFill>
              </a:rPr>
              <a:t>– freedom to focus on development in specific language areas &amp; in character and personality as well.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471299" cy="1066800"/>
          </a:xfr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>
                <a:solidFill>
                  <a:schemeClr val="accent4">
                    <a:lumMod val="75000"/>
                  </a:schemeClr>
                </a:solidFill>
              </a:rPr>
              <a:t>Principles of PBL in EFLA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628800"/>
            <a:ext cx="6696744" cy="4497363"/>
          </a:xfrm>
          <a:noFill/>
        </p:spPr>
        <p:txBody>
          <a:bodyPr>
            <a:normAutofit fontScale="925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b="1" dirty="0" smtClean="0">
                <a:solidFill>
                  <a:srgbClr val="00B050"/>
                </a:solidFill>
              </a:rPr>
              <a:t>Eight Guiding Principles: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CA" sz="1000" b="1" dirty="0" smtClean="0">
              <a:solidFill>
                <a:srgbClr val="00B05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dirty="0" smtClean="0">
                <a:solidFill>
                  <a:srgbClr val="00B050"/>
                </a:solidFill>
              </a:rPr>
              <a:t>Instructional design is learner-centered and flexible.</a:t>
            </a: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CA" sz="1200" dirty="0" smtClean="0">
              <a:solidFill>
                <a:srgbClr val="00B05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dirty="0" smtClean="0">
                <a:solidFill>
                  <a:srgbClr val="00B050"/>
                </a:solidFill>
              </a:rPr>
              <a:t>The instructor requires content area expertise and pedagogical competence.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CA" dirty="0" smtClean="0">
              <a:solidFill>
                <a:srgbClr val="00B05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CA" dirty="0" smtClean="0">
                <a:solidFill>
                  <a:srgbClr val="00B050"/>
                </a:solidFill>
              </a:rPr>
              <a:t>(</a:t>
            </a:r>
            <a:r>
              <a:rPr lang="en-CA" dirty="0">
                <a:solidFill>
                  <a:srgbClr val="00B050"/>
                </a:solidFill>
              </a:rPr>
              <a:t>Garrison &amp; Anderson, 2003</a:t>
            </a:r>
            <a:r>
              <a:rPr lang="en-CA" dirty="0" smtClean="0">
                <a:solidFill>
                  <a:srgbClr val="00B050"/>
                </a:solidFill>
              </a:rPr>
              <a:t>)  		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124744"/>
            <a:ext cx="6480720" cy="4536504"/>
          </a:xfrm>
          <a:noFill/>
        </p:spPr>
        <p:txBody>
          <a:bodyPr anchor="ctr"/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CA" dirty="0" smtClean="0">
                <a:solidFill>
                  <a:srgbClr val="00B050"/>
                </a:solidFill>
              </a:rPr>
              <a:t>A central question(s) or problem is the focus of and provides the catalyst for learning.  Aka: </a:t>
            </a:r>
            <a:r>
              <a:rPr lang="en-CA" u="sng" dirty="0" smtClean="0">
                <a:solidFill>
                  <a:srgbClr val="00B050"/>
                </a:solidFill>
              </a:rPr>
              <a:t>the Driving Question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3"/>
              <a:defRPr/>
            </a:pPr>
            <a:endParaRPr lang="en-CA" sz="1400" dirty="0" smtClean="0">
              <a:solidFill>
                <a:srgbClr val="00B05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CA" dirty="0" smtClean="0">
                <a:solidFill>
                  <a:srgbClr val="00B050"/>
                </a:solidFill>
              </a:rPr>
              <a:t>Teaching and learning objectives are </a:t>
            </a:r>
            <a:r>
              <a:rPr lang="en-CA" dirty="0" smtClean="0">
                <a:solidFill>
                  <a:schemeClr val="tx1"/>
                </a:solidFill>
              </a:rPr>
              <a:t>explicit</a:t>
            </a:r>
            <a:r>
              <a:rPr lang="en-CA" dirty="0" smtClean="0">
                <a:solidFill>
                  <a:srgbClr val="00B050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&amp;#x0D;&amp;#x0A; &amp;#x0D;&amp;#x0A; &amp;#x0D;&amp;#x0A;PRIME TASK&amp;#x0D;&amp;#x0A;Today’s Session is about Active Learning and Projects.&amp;#x0D;&amp;#x0A;Please give me your ideas by answering the q&quot;/&gt;&lt;property id=&quot;20307&quot; value=&quot;258&quot;/&gt;&lt;/object&gt;&lt;object type=&quot;3&quot; unique_id=&quot;10005&quot;&gt;&lt;property id=&quot;20148&quot; value=&quot;5&quot;/&gt;&lt;property id=&quot;20300&quot; value=&quot;Slide 2 - &amp;quot;Projects&amp;quot;&quot;/&gt;&lt;property id=&quot;20307&quot; value=&quot;256&quot;/&gt;&lt;/object&gt;&lt;object type=&quot;3&quot; unique_id=&quot;10006&quot;&gt;&lt;property id=&quot;20148&quot; value=&quot;5&quot;/&gt;&lt;property id=&quot;20300&quot; value=&quot;Slide 3 - &amp;quot;Active Learning&amp;quot;&quot;/&gt;&lt;property id=&quot;20307&quot; value=&quot;257&quot;/&gt;&lt;/object&gt;&lt;object type=&quot;3&quot; unique_id=&quot;10007&quot;&gt;&lt;property id=&quot;20148&quot; value=&quot;5&quot;/&gt;&lt;property id=&quot;20300&quot; value=&quot;Slide 4 - &amp;quot;Active Learning&amp;quot;&quot;/&gt;&lt;property id=&quot;20307&quot; value=&quot;259&quot;/&gt;&lt;/object&gt;&lt;object type=&quot;3&quot; unique_id=&quot;10008&quot;&gt;&lt;property id=&quot;20148&quot; value=&quot;5&quot;/&gt;&lt;property id=&quot;20300&quot; value=&quot;Slide 5 - &amp;quot;Active Learning&amp;quot;&quot;/&gt;&lt;property id=&quot;20307&quot; value=&quot;260&quot;/&gt;&lt;/object&gt;&lt;object type=&quot;3&quot; unique_id=&quot;10009&quot;&gt;&lt;property id=&quot;20148&quot; value=&quot;5&quot;/&gt;&lt;property id=&quot;20300&quot; value=&quot;Slide 6 - &amp;quot;Active Engagement&amp;quot;&quot;/&gt;&lt;property id=&quot;20307&quot; value=&quot;262&quot;/&gt;&lt;/object&gt;&lt;object type=&quot;3&quot; unique_id=&quot;10010&quot;&gt;&lt;property id=&quot;20148&quot; value=&quot;5&quot;/&gt;&lt;property id=&quot;20300&quot; value=&quot;Slide 7 - &amp;quot;Project Based Learning&amp;quot;&quot;/&gt;&lt;property id=&quot;20307&quot; value=&quot;261&quot;/&gt;&lt;/object&gt;&lt;object type=&quot;3&quot; unique_id=&quot;10011&quot;&gt;&lt;property id=&quot;20148&quot; value=&quot;5&quot;/&gt;&lt;property id=&quot;20300&quot; value=&quot;Slide 8 - &amp;quot;Principles of PBL in EFLA&amp;quot;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object type=&quot;3&quot; unique_id=&quot;10014&quot;&gt;&lt;property id=&quot;20148&quot; value=&quot;5&quot;/&gt;&lt;property id=&quot;20300&quot; value=&quot;Slide 11&quot;/&gt;&lt;property id=&quot;20307&quot; value=&quot;266&quot;/&gt;&lt;/object&gt;&lt;object type=&quot;3&quot; unique_id=&quot;10015&quot;&gt;&lt;property id=&quot;20148&quot; value=&quot;5&quot;/&gt;&lt;property id=&quot;20300&quot; value=&quot;Slide 12 - &amp;quot;BIE.org Introduction&amp;quot;&quot;/&gt;&lt;property id=&quot;20307&quot; value=&quot;276&quot;/&gt;&lt;/object&gt;&lt;object type=&quot;3&quot; unique_id=&quot;10016&quot;&gt;&lt;property id=&quot;20148&quot; value=&quot;5&quot;/&gt;&lt;property id=&quot;20300&quot; value=&quot;Slide 13 - &amp;quot;Students Reflect the Benefits&amp;quot;&quot;/&gt;&lt;property id=&quot;20307&quot; value=&quot;272&quot;/&gt;&lt;/object&gt;&lt;object type=&quot;3&quot; unique_id=&quot;10017&quot;&gt;&lt;property id=&quot;20148&quot; value=&quot;5&quot;/&gt;&lt;property id=&quot;20300&quot; value=&quot;Slide 14 - &amp;quot;Deepening Understanding&amp;quot;&quot;/&gt;&lt;property id=&quot;20307&quot; value=&quot;267&quot;/&gt;&lt;/object&gt;&lt;object type=&quot;3&quot; unique_id=&quot;10018&quot;&gt;&lt;property id=&quot;20148&quot; value=&quot;5&quot;/&gt;&lt;property id=&quot;20300&quot; value=&quot;Slide 15 - &amp;quot;BREAK&amp;quot;&quot;/&gt;&lt;property id=&quot;20307&quot; value=&quot;268&quot;/&gt;&lt;/object&gt;&lt;object type=&quot;3&quot; unique_id=&quot;10019&quot;&gt;&lt;property id=&quot;20148&quot; value=&quot;5&quot;/&gt;&lt;property id=&quot;20300&quot; value=&quot;Slide 16 - &amp;quot;Basic Phases of Projects&amp;quot;&quot;/&gt;&lt;property id=&quot;20307&quot; value=&quot;269&quot;/&gt;&lt;/object&gt;&lt;object type=&quot;3&quot; unique_id=&quot;10020&quot;&gt;&lt;property id=&quot;20148&quot; value=&quot;5&quot;/&gt;&lt;property id=&quot;20300&quot; value=&quot;Slide 17 - &amp;quot;Planning &amp;quot;&quot;/&gt;&lt;property id=&quot;20307&quot; value=&quot;275&quot;/&gt;&lt;/object&gt;&lt;object type=&quot;3&quot; unique_id=&quot;10021&quot;&gt;&lt;property id=&quot;20148&quot; value=&quot;5&quot;/&gt;&lt;property id=&quot;20300&quot; value=&quot;Slide 18 - &amp;quot;Crafting &amp;#x0D;&amp;#x0A;the Driving Question&amp;quot;&quot;/&gt;&lt;property id=&quot;20307&quot; value=&quot;273&quot;/&gt;&lt;/object&gt;&lt;object type=&quot;3&quot; unique_id=&quot;10022&quot;&gt;&lt;property id=&quot;20148&quot; value=&quot;5&quot;/&gt;&lt;property id=&quot;20300&quot; value=&quot;Slide 19 - &amp;quot;Engaging Project Launch&amp;quot;&quot;/&gt;&lt;property id=&quot;20307&quot; value=&quot;271&quot;/&gt;&lt;/object&gt;&lt;object type=&quot;3&quot; unique_id=&quot;10023&quot;&gt;&lt;property id=&quot;20148&quot; value=&quot;5&quot;/&gt;&lt;property id=&quot;20300&quot; value=&quot;Slide 20 - &amp;quot;Basic Phases of Projects&amp;quot;&quot;/&gt;&lt;property id=&quot;20307&quot; value=&quot;270&quot;/&gt;&lt;/object&gt;&lt;object type=&quot;3&quot; unique_id=&quot;10024&quot;&gt;&lt;property id=&quot;20148&quot; value=&quot;5&quot;/&gt;&lt;property id=&quot;20300&quot; value=&quot;Slide 21 - &amp;quot;Implementing&amp;quot;&quot;/&gt;&lt;property id=&quot;20307&quot; value=&quot;274&quot;/&gt;&lt;/object&gt;&lt;object type=&quot;3&quot; unique_id=&quot;10025&quot;&gt;&lt;property id=&quot;20148&quot; value=&quot;5&quot;/&gt;&lt;property id=&quot;20300&quot; value=&quot;Slide 22 - &amp;quot;Evaluating/Assessing&amp;quot;&quot;/&gt;&lt;property id=&quot;20307&quot; value=&quot;277&quot;/&gt;&lt;/object&gt;&lt;object type=&quot;3&quot; unique_id=&quot;10026&quot;&gt;&lt;property id=&quot;20148&quot; value=&quot;5&quot;/&gt;&lt;property id=&quot;20300&quot; value=&quot;Slide 23 - &amp;quot;PBL in Singapore&amp;quot;&quot;/&gt;&lt;property id=&quot;20307&quot; value=&quot;279&quot;/&gt;&lt;/object&gt;&lt;object type=&quot;3&quot; unique_id=&quot;10027&quot;&gt;&lt;property id=&quot;20148&quot; value=&quot;5&quot;/&gt;&lt;property id=&quot;20300&quot; value=&quot;Slide 24 - &amp;quot;A Model PBL System&amp;quot;&quot;/&gt;&lt;property id=&quot;20307&quot; value=&quot;278&quot;/&gt;&lt;/object&gt;&lt;object type=&quot;3&quot; unique_id=&quot;10028&quot;&gt;&lt;property id=&quot;20148&quot; value=&quot;5&quot;/&gt;&lt;property id=&quot;20300&quot; value=&quot;Slide 25 - &amp;quot;Thank you&amp;#x0D;&amp;#x0A;&amp;amp; Good luck trying out your first or next&amp;#x0D;&amp;#x0A;Active Learning Project!&amp;quot;&quot;/&gt;&lt;property id=&quot;20307&quot; value=&quot;280&quot;/&gt;&lt;/object&gt;&lt;/object&gt;&lt;/object&gt;&lt;/database&gt;"/>
</p:tagLst>
</file>

<file path=ppt/theme/theme1.xml><?xml version="1.0" encoding="utf-8"?>
<a:theme xmlns:a="http://schemas.openxmlformats.org/drawingml/2006/main" name="TS03000632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TS030006321</Template>
  <TotalTime>936</TotalTime>
  <Words>1306</Words>
  <Application>Microsoft Office PowerPoint</Application>
  <PresentationFormat>On-screen Show (4:3)</PresentationFormat>
  <Paragraphs>159</Paragraphs>
  <Slides>19</Slides>
  <Notes>14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TS030006321</vt:lpstr>
      <vt:lpstr>     PRIME TASK Today’s Session is about Active Learning and Projects. Please give me your ideas by answering the question on the Prime Task Sheet.   </vt:lpstr>
      <vt:lpstr>Projects</vt:lpstr>
      <vt:lpstr>Active Learning</vt:lpstr>
      <vt:lpstr>Active Learning</vt:lpstr>
      <vt:lpstr>Active Learning</vt:lpstr>
      <vt:lpstr>Active Engagement</vt:lpstr>
      <vt:lpstr>Project Based Learning</vt:lpstr>
      <vt:lpstr>Principles of PBL in EFLA</vt:lpstr>
      <vt:lpstr>PowerPoint Presentation</vt:lpstr>
      <vt:lpstr>PowerPoint Presentation</vt:lpstr>
      <vt:lpstr>PowerPoint Presentation</vt:lpstr>
      <vt:lpstr>BIE.org Introduction</vt:lpstr>
      <vt:lpstr>Deepening Understanding</vt:lpstr>
      <vt:lpstr>BREAK</vt:lpstr>
      <vt:lpstr>Basic Phases of Projects</vt:lpstr>
      <vt:lpstr>PowerPoint Presentation</vt:lpstr>
      <vt:lpstr>Basic Phases of Projects</vt:lpstr>
      <vt:lpstr>Implementing</vt:lpstr>
      <vt:lpstr>Thank you! &amp; Good luck trying out your first or next Active Learning Project!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M. Tweedie</dc:creator>
  <cp:lastModifiedBy>Professorredbag</cp:lastModifiedBy>
  <cp:revision>63</cp:revision>
  <dcterms:created xsi:type="dcterms:W3CDTF">2011-08-09T02:59:42Z</dcterms:created>
  <dcterms:modified xsi:type="dcterms:W3CDTF">2012-03-29T03:43:13Z</dcterms:modified>
</cp:coreProperties>
</file>